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1"/>
  </p:sldMasterIdLst>
  <p:notesMasterIdLst>
    <p:notesMasterId r:id="rId18"/>
  </p:notesMasterIdLst>
  <p:sldIdLst>
    <p:sldId id="256" r:id="rId2"/>
    <p:sldId id="283" r:id="rId3"/>
    <p:sldId id="285" r:id="rId4"/>
    <p:sldId id="281" r:id="rId5"/>
    <p:sldId id="258" r:id="rId6"/>
    <p:sldId id="259" r:id="rId7"/>
    <p:sldId id="261" r:id="rId8"/>
    <p:sldId id="262" r:id="rId9"/>
    <p:sldId id="278" r:id="rId10"/>
    <p:sldId id="263" r:id="rId11"/>
    <p:sldId id="264" r:id="rId12"/>
    <p:sldId id="279" r:id="rId13"/>
    <p:sldId id="265" r:id="rId14"/>
    <p:sldId id="267" r:id="rId15"/>
    <p:sldId id="268" r:id="rId16"/>
    <p:sldId id="27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B81D9C-7DFF-447D-9ACD-7116E1177952}" v="4" dt="2024-08-27T08:48:51.9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3" d="100"/>
          <a:sy n="83" d="100"/>
        </p:scale>
        <p:origin x="69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ΠΑΝΑΓΙΩΤΑ ΖΟΥΜΠΟΠΟΥΛΟΥ" userId="9666493c131ea489" providerId="LiveId" clId="{7BB81D9C-7DFF-447D-9ACD-7116E1177952}"/>
    <pc:docChg chg="undo custSel addSld delSld modSld sldOrd addSection delSection modSection">
      <pc:chgData name="ΠΑΝΑΓΙΩΤΑ ΖΟΥΜΠΟΠΟΥΛΟΥ" userId="9666493c131ea489" providerId="LiveId" clId="{7BB81D9C-7DFF-447D-9ACD-7116E1177952}" dt="2024-08-27T09:12:07.298" v="1309" actId="115"/>
      <pc:docMkLst>
        <pc:docMk/>
      </pc:docMkLst>
      <pc:sldChg chg="modSp mod">
        <pc:chgData name="ΠΑΝΑΓΙΩΤΑ ΖΟΥΜΠΟΠΟΥΛΟΥ" userId="9666493c131ea489" providerId="LiveId" clId="{7BB81D9C-7DFF-447D-9ACD-7116E1177952}" dt="2024-08-27T07:55:41.685" v="261" actId="1076"/>
        <pc:sldMkLst>
          <pc:docMk/>
          <pc:sldMk cId="3733977011" sldId="256"/>
        </pc:sldMkLst>
        <pc:spChg chg="mod">
          <ac:chgData name="ΠΑΝΑΓΙΩΤΑ ΖΟΥΜΠΟΠΟΥΛΟΥ" userId="9666493c131ea489" providerId="LiveId" clId="{7BB81D9C-7DFF-447D-9ACD-7116E1177952}" dt="2024-08-27T07:52:53.600" v="199"/>
          <ac:spMkLst>
            <pc:docMk/>
            <pc:sldMk cId="3733977011" sldId="256"/>
            <ac:spMk id="2" creationId="{C1FE6EE8-7AAA-F989-343B-D7475567C034}"/>
          </ac:spMkLst>
        </pc:spChg>
        <pc:spChg chg="mod">
          <ac:chgData name="ΠΑΝΑΓΙΩΤΑ ΖΟΥΜΠΟΠΟΥΛΟΥ" userId="9666493c131ea489" providerId="LiveId" clId="{7BB81D9C-7DFF-447D-9ACD-7116E1177952}" dt="2024-08-27T07:52:53.600" v="199"/>
          <ac:spMkLst>
            <pc:docMk/>
            <pc:sldMk cId="3733977011" sldId="256"/>
            <ac:spMk id="3" creationId="{FEAF2E5A-2C4F-DD67-6A3A-C4A2131725AF}"/>
          </ac:spMkLst>
        </pc:spChg>
        <pc:picChg chg="mod">
          <ac:chgData name="ΠΑΝΑΓΙΩΤΑ ΖΟΥΜΠΟΠΟΥΛΟΥ" userId="9666493c131ea489" providerId="LiveId" clId="{7BB81D9C-7DFF-447D-9ACD-7116E1177952}" dt="2024-08-27T07:55:36.167" v="259" actId="14100"/>
          <ac:picMkLst>
            <pc:docMk/>
            <pc:sldMk cId="3733977011" sldId="256"/>
            <ac:picMk id="4" creationId="{28FE2673-14AF-FD42-4320-8601F2E4C923}"/>
          </ac:picMkLst>
        </pc:picChg>
        <pc:picChg chg="mod">
          <ac:chgData name="ΠΑΝΑΓΙΩΤΑ ΖΟΥΜΠΟΠΟΥΛΟΥ" userId="9666493c131ea489" providerId="LiveId" clId="{7BB81D9C-7DFF-447D-9ACD-7116E1177952}" dt="2024-08-27T07:55:41.685" v="261" actId="1076"/>
          <ac:picMkLst>
            <pc:docMk/>
            <pc:sldMk cId="3733977011" sldId="256"/>
            <ac:picMk id="5" creationId="{3F4C2829-1F55-95B5-2AF9-C79B92B5E0AE}"/>
          </ac:picMkLst>
        </pc:picChg>
      </pc:sldChg>
      <pc:sldChg chg="modSp new mod ord">
        <pc:chgData name="ΠΑΝΑΓΙΩΤΑ ΖΟΥΜΠΟΠΟΥΛΟΥ" userId="9666493c131ea489" providerId="LiveId" clId="{7BB81D9C-7DFF-447D-9ACD-7116E1177952}" dt="2024-08-27T08:08:18.309" v="325"/>
        <pc:sldMkLst>
          <pc:docMk/>
          <pc:sldMk cId="2628604711" sldId="257"/>
        </pc:sldMkLst>
        <pc:spChg chg="mod">
          <ac:chgData name="ΠΑΝΑΓΙΩΤΑ ΖΟΥΜΠΟΠΟΥΛΟΥ" userId="9666493c131ea489" providerId="LiveId" clId="{7BB81D9C-7DFF-447D-9ACD-7116E1177952}" dt="2024-08-27T08:08:11.801" v="323"/>
          <ac:spMkLst>
            <pc:docMk/>
            <pc:sldMk cId="2628604711" sldId="257"/>
            <ac:spMk id="2" creationId="{845BDF1D-2A0C-4A98-62F3-CC54A9902486}"/>
          </ac:spMkLst>
        </pc:spChg>
        <pc:spChg chg="mod">
          <ac:chgData name="ΠΑΝΑΓΙΩΤΑ ΖΟΥΜΠΟΠΟΥΛΟΥ" userId="9666493c131ea489" providerId="LiveId" clId="{7BB81D9C-7DFF-447D-9ACD-7116E1177952}" dt="2024-08-27T07:52:53.600" v="199"/>
          <ac:spMkLst>
            <pc:docMk/>
            <pc:sldMk cId="2628604711" sldId="257"/>
            <ac:spMk id="3" creationId="{B20D92D2-6EBA-7DAB-15CA-4D834B9E6FED}"/>
          </ac:spMkLst>
        </pc:spChg>
      </pc:sldChg>
      <pc:sldChg chg="modSp new mod ord">
        <pc:chgData name="ΠΑΝΑΓΙΩΤΑ ΖΟΥΜΠΟΠΟΥΛΟΥ" userId="9666493c131ea489" providerId="LiveId" clId="{7BB81D9C-7DFF-447D-9ACD-7116E1177952}" dt="2024-08-27T08:08:55.843" v="332" actId="255"/>
        <pc:sldMkLst>
          <pc:docMk/>
          <pc:sldMk cId="1778950648" sldId="258"/>
        </pc:sldMkLst>
        <pc:spChg chg="mod">
          <ac:chgData name="ΠΑΝΑΓΙΩΤΑ ΖΟΥΜΠΟΠΟΥΛΟΥ" userId="9666493c131ea489" providerId="LiveId" clId="{7BB81D9C-7DFF-447D-9ACD-7116E1177952}" dt="2024-08-27T07:52:53.600" v="199"/>
          <ac:spMkLst>
            <pc:docMk/>
            <pc:sldMk cId="1778950648" sldId="258"/>
            <ac:spMk id="2" creationId="{51C691E6-0D76-88B5-98EC-6461A3491B68}"/>
          </ac:spMkLst>
        </pc:spChg>
        <pc:spChg chg="mod">
          <ac:chgData name="ΠΑΝΑΓΙΩΤΑ ΖΟΥΜΠΟΠΟΥΛΟΥ" userId="9666493c131ea489" providerId="LiveId" clId="{7BB81D9C-7DFF-447D-9ACD-7116E1177952}" dt="2024-08-27T08:08:55.843" v="332" actId="255"/>
          <ac:spMkLst>
            <pc:docMk/>
            <pc:sldMk cId="1778950648" sldId="258"/>
            <ac:spMk id="3" creationId="{99CED153-A5FB-6325-937A-978715BA1101}"/>
          </ac:spMkLst>
        </pc:spChg>
      </pc:sldChg>
      <pc:sldChg chg="modSp new mod ord">
        <pc:chgData name="ΠΑΝΑΓΙΩΤΑ ΖΟΥΜΠΟΠΟΥΛΟΥ" userId="9666493c131ea489" providerId="LiveId" clId="{7BB81D9C-7DFF-447D-9ACD-7116E1177952}" dt="2024-08-27T08:08:26.830" v="329"/>
        <pc:sldMkLst>
          <pc:docMk/>
          <pc:sldMk cId="3050051981" sldId="259"/>
        </pc:sldMkLst>
        <pc:spChg chg="mod">
          <ac:chgData name="ΠΑΝΑΓΙΩΤΑ ΖΟΥΜΠΟΠΟΥΛΟΥ" userId="9666493c131ea489" providerId="LiveId" clId="{7BB81D9C-7DFF-447D-9ACD-7116E1177952}" dt="2024-08-27T07:52:53.600" v="199"/>
          <ac:spMkLst>
            <pc:docMk/>
            <pc:sldMk cId="3050051981" sldId="259"/>
            <ac:spMk id="2" creationId="{393CE6D6-63DE-DAA0-1DC6-AF3ACC8D04C3}"/>
          </ac:spMkLst>
        </pc:spChg>
        <pc:spChg chg="mod">
          <ac:chgData name="ΠΑΝΑΓΙΩΤΑ ΖΟΥΜΠΟΠΟΥΛΟΥ" userId="9666493c131ea489" providerId="LiveId" clId="{7BB81D9C-7DFF-447D-9ACD-7116E1177952}" dt="2024-08-27T07:52:53.600" v="199"/>
          <ac:spMkLst>
            <pc:docMk/>
            <pc:sldMk cId="3050051981" sldId="259"/>
            <ac:spMk id="3" creationId="{4DF4A610-E67C-52F6-39D0-FA121E843A34}"/>
          </ac:spMkLst>
        </pc:spChg>
      </pc:sldChg>
      <pc:sldChg chg="modSp new mod">
        <pc:chgData name="ΠΑΝΑΓΙΩΤΑ ΖΟΥΜΠΟΠΟΥΛΟΥ" userId="9666493c131ea489" providerId="LiveId" clId="{7BB81D9C-7DFF-447D-9ACD-7116E1177952}" dt="2024-08-27T09:12:07.298" v="1309" actId="115"/>
        <pc:sldMkLst>
          <pc:docMk/>
          <pc:sldMk cId="1914778845" sldId="260"/>
        </pc:sldMkLst>
        <pc:spChg chg="mod">
          <ac:chgData name="ΠΑΝΑΓΙΩΤΑ ΖΟΥΜΠΟΠΟΥΛΟΥ" userId="9666493c131ea489" providerId="LiveId" clId="{7BB81D9C-7DFF-447D-9ACD-7116E1177952}" dt="2024-08-27T07:56:43.987" v="266" actId="122"/>
          <ac:spMkLst>
            <pc:docMk/>
            <pc:sldMk cId="1914778845" sldId="260"/>
            <ac:spMk id="2" creationId="{1FAF12D5-A8FF-6DAD-FEC6-8237EB886BE9}"/>
          </ac:spMkLst>
        </pc:spChg>
        <pc:spChg chg="mod">
          <ac:chgData name="ΠΑΝΑΓΙΩΤΑ ΖΟΥΜΠΟΠΟΥΛΟΥ" userId="9666493c131ea489" providerId="LiveId" clId="{7BB81D9C-7DFF-447D-9ACD-7116E1177952}" dt="2024-08-27T09:12:07.298" v="1309" actId="115"/>
          <ac:spMkLst>
            <pc:docMk/>
            <pc:sldMk cId="1914778845" sldId="260"/>
            <ac:spMk id="3" creationId="{6FAFDC67-DD80-532D-C2E4-50A3A9330ECB}"/>
          </ac:spMkLst>
        </pc:spChg>
      </pc:sldChg>
      <pc:sldChg chg="modSp new mod">
        <pc:chgData name="ΠΑΝΑΓΙΩΤΑ ΖΟΥΜΠΟΠΟΥΛΟΥ" userId="9666493c131ea489" providerId="LiveId" clId="{7BB81D9C-7DFF-447D-9ACD-7116E1177952}" dt="2024-08-27T08:10:14.781" v="361" actId="115"/>
        <pc:sldMkLst>
          <pc:docMk/>
          <pc:sldMk cId="2260568354" sldId="261"/>
        </pc:sldMkLst>
        <pc:spChg chg="mod">
          <ac:chgData name="ΠΑΝΑΓΙΩΤΑ ΖΟΥΜΠΟΠΟΥΛΟΥ" userId="9666493c131ea489" providerId="LiveId" clId="{7BB81D9C-7DFF-447D-9ACD-7116E1177952}" dt="2024-08-27T08:07:42.015" v="321" actId="122"/>
          <ac:spMkLst>
            <pc:docMk/>
            <pc:sldMk cId="2260568354" sldId="261"/>
            <ac:spMk id="2" creationId="{5E5BFC51-C01B-8E87-B6C3-6501EC2224F3}"/>
          </ac:spMkLst>
        </pc:spChg>
        <pc:spChg chg="mod">
          <ac:chgData name="ΠΑΝΑΓΙΩΤΑ ΖΟΥΜΠΟΠΟΥΛΟΥ" userId="9666493c131ea489" providerId="LiveId" clId="{7BB81D9C-7DFF-447D-9ACD-7116E1177952}" dt="2024-08-27T08:10:14.781" v="361" actId="115"/>
          <ac:spMkLst>
            <pc:docMk/>
            <pc:sldMk cId="2260568354" sldId="261"/>
            <ac:spMk id="3" creationId="{064F12CF-F8FA-E46E-0E29-2C7F3E44CB78}"/>
          </ac:spMkLst>
        </pc:spChg>
      </pc:sldChg>
      <pc:sldChg chg="modSp new mod">
        <pc:chgData name="ΠΑΝΑΓΙΩΤΑ ΖΟΥΜΠΟΠΟΥΛΟΥ" userId="9666493c131ea489" providerId="LiveId" clId="{7BB81D9C-7DFF-447D-9ACD-7116E1177952}" dt="2024-08-27T09:07:32.455" v="1292" actId="14100"/>
        <pc:sldMkLst>
          <pc:docMk/>
          <pc:sldMk cId="2446336724" sldId="262"/>
        </pc:sldMkLst>
        <pc:spChg chg="mod">
          <ac:chgData name="ΠΑΝΑΓΙΩΤΑ ΖΟΥΜΠΟΠΟΥΛΟΥ" userId="9666493c131ea489" providerId="LiveId" clId="{7BB81D9C-7DFF-447D-9ACD-7116E1177952}" dt="2024-08-27T09:07:26.958" v="1291" actId="14100"/>
          <ac:spMkLst>
            <pc:docMk/>
            <pc:sldMk cId="2446336724" sldId="262"/>
            <ac:spMk id="2" creationId="{53F6F678-3DE8-0FAF-E926-AD0B80014B40}"/>
          </ac:spMkLst>
        </pc:spChg>
        <pc:spChg chg="mod">
          <ac:chgData name="ΠΑΝΑΓΙΩΤΑ ΖΟΥΜΠΟΠΟΥΛΟΥ" userId="9666493c131ea489" providerId="LiveId" clId="{7BB81D9C-7DFF-447D-9ACD-7116E1177952}" dt="2024-08-27T09:07:32.455" v="1292" actId="14100"/>
          <ac:spMkLst>
            <pc:docMk/>
            <pc:sldMk cId="2446336724" sldId="262"/>
            <ac:spMk id="3" creationId="{C3097C2A-AC54-7443-27DF-EE6B7B14B0CE}"/>
          </ac:spMkLst>
        </pc:spChg>
      </pc:sldChg>
      <pc:sldChg chg="modSp new mod">
        <pc:chgData name="ΠΑΝΑΓΙΩΤΑ ΖΟΥΜΠΟΠΟΥΛΟΥ" userId="9666493c131ea489" providerId="LiveId" clId="{7BB81D9C-7DFF-447D-9ACD-7116E1177952}" dt="2024-08-27T08:20:59.667" v="639" actId="20577"/>
        <pc:sldMkLst>
          <pc:docMk/>
          <pc:sldMk cId="3599794488" sldId="263"/>
        </pc:sldMkLst>
        <pc:spChg chg="mod">
          <ac:chgData name="ΠΑΝΑΓΙΩΤΑ ΖΟΥΜΠΟΠΟΥΛΟΥ" userId="9666493c131ea489" providerId="LiveId" clId="{7BB81D9C-7DFF-447D-9ACD-7116E1177952}" dt="2024-08-27T08:20:04.835" v="629" actId="122"/>
          <ac:spMkLst>
            <pc:docMk/>
            <pc:sldMk cId="3599794488" sldId="263"/>
            <ac:spMk id="2" creationId="{FFB340A4-4BE9-81C1-9822-DF8FA0BC70EB}"/>
          </ac:spMkLst>
        </pc:spChg>
        <pc:spChg chg="mod">
          <ac:chgData name="ΠΑΝΑΓΙΩΤΑ ΖΟΥΜΠΟΠΟΥΛΟΥ" userId="9666493c131ea489" providerId="LiveId" clId="{7BB81D9C-7DFF-447D-9ACD-7116E1177952}" dt="2024-08-27T08:20:59.667" v="639" actId="20577"/>
          <ac:spMkLst>
            <pc:docMk/>
            <pc:sldMk cId="3599794488" sldId="263"/>
            <ac:spMk id="3" creationId="{A0D37366-B27A-DD74-E59C-DF123B765FB8}"/>
          </ac:spMkLst>
        </pc:spChg>
      </pc:sldChg>
      <pc:sldChg chg="modSp new mod">
        <pc:chgData name="ΠΑΝΑΓΙΩΤΑ ΖΟΥΜΠΟΠΟΥΛΟΥ" userId="9666493c131ea489" providerId="LiveId" clId="{7BB81D9C-7DFF-447D-9ACD-7116E1177952}" dt="2024-08-27T09:04:11.830" v="1261" actId="115"/>
        <pc:sldMkLst>
          <pc:docMk/>
          <pc:sldMk cId="311384253" sldId="264"/>
        </pc:sldMkLst>
        <pc:spChg chg="mod">
          <ac:chgData name="ΠΑΝΑΓΙΩΤΑ ΖΟΥΜΠΟΠΟΥΛΟΥ" userId="9666493c131ea489" providerId="LiveId" clId="{7BB81D9C-7DFF-447D-9ACD-7116E1177952}" dt="2024-08-27T08:21:35.371" v="646" actId="20577"/>
          <ac:spMkLst>
            <pc:docMk/>
            <pc:sldMk cId="311384253" sldId="264"/>
            <ac:spMk id="2" creationId="{28A9B51B-BD9D-EC7C-D714-49B8C1610BA9}"/>
          </ac:spMkLst>
        </pc:spChg>
        <pc:spChg chg="mod">
          <ac:chgData name="ΠΑΝΑΓΙΩΤΑ ΖΟΥΜΠΟΠΟΥΛΟΥ" userId="9666493c131ea489" providerId="LiveId" clId="{7BB81D9C-7DFF-447D-9ACD-7116E1177952}" dt="2024-08-27T09:04:11.830" v="1261" actId="115"/>
          <ac:spMkLst>
            <pc:docMk/>
            <pc:sldMk cId="311384253" sldId="264"/>
            <ac:spMk id="3" creationId="{B079265F-5318-CE1C-326B-143FFFE43144}"/>
          </ac:spMkLst>
        </pc:spChg>
      </pc:sldChg>
      <pc:sldChg chg="modSp new mod">
        <pc:chgData name="ΠΑΝΑΓΙΩΤΑ ΖΟΥΜΠΟΠΟΥΛΟΥ" userId="9666493c131ea489" providerId="LiveId" clId="{7BB81D9C-7DFF-447D-9ACD-7116E1177952}" dt="2024-08-27T09:08:03.176" v="1294" actId="115"/>
        <pc:sldMkLst>
          <pc:docMk/>
          <pc:sldMk cId="4160044031" sldId="265"/>
        </pc:sldMkLst>
        <pc:spChg chg="mod">
          <ac:chgData name="ΠΑΝΑΓΙΩΤΑ ΖΟΥΜΠΟΠΟΥΛΟΥ" userId="9666493c131ea489" providerId="LiveId" clId="{7BB81D9C-7DFF-447D-9ACD-7116E1177952}" dt="2024-08-27T08:28:41.382" v="711" actId="207"/>
          <ac:spMkLst>
            <pc:docMk/>
            <pc:sldMk cId="4160044031" sldId="265"/>
            <ac:spMk id="2" creationId="{4E962FDD-CE25-CB3D-2EEF-E6454750601C}"/>
          </ac:spMkLst>
        </pc:spChg>
        <pc:spChg chg="mod">
          <ac:chgData name="ΠΑΝΑΓΙΩΤΑ ΖΟΥΜΠΟΠΟΥΛΟΥ" userId="9666493c131ea489" providerId="LiveId" clId="{7BB81D9C-7DFF-447D-9ACD-7116E1177952}" dt="2024-08-27T09:08:03.176" v="1294" actId="115"/>
          <ac:spMkLst>
            <pc:docMk/>
            <pc:sldMk cId="4160044031" sldId="265"/>
            <ac:spMk id="3" creationId="{FDE8A046-E7E7-1B55-4117-08D883580A8B}"/>
          </ac:spMkLst>
        </pc:spChg>
      </pc:sldChg>
      <pc:sldChg chg="modSp new mod">
        <pc:chgData name="ΠΑΝΑΓΙΩΤΑ ΖΟΥΜΠΟΠΟΥΛΟΥ" userId="9666493c131ea489" providerId="LiveId" clId="{7BB81D9C-7DFF-447D-9ACD-7116E1177952}" dt="2024-08-27T09:04:26.826" v="1263" actId="115"/>
        <pc:sldMkLst>
          <pc:docMk/>
          <pc:sldMk cId="2843331460" sldId="266"/>
        </pc:sldMkLst>
        <pc:spChg chg="mod">
          <ac:chgData name="ΠΑΝΑΓΙΩΤΑ ΖΟΥΜΠΟΠΟΥΛΟΥ" userId="9666493c131ea489" providerId="LiveId" clId="{7BB81D9C-7DFF-447D-9ACD-7116E1177952}" dt="2024-08-27T08:31:41.843" v="764" actId="122"/>
          <ac:spMkLst>
            <pc:docMk/>
            <pc:sldMk cId="2843331460" sldId="266"/>
            <ac:spMk id="2" creationId="{D6FF8A88-8EB9-068B-FE1D-BD35DC05F437}"/>
          </ac:spMkLst>
        </pc:spChg>
        <pc:spChg chg="mod">
          <ac:chgData name="ΠΑΝΑΓΙΩΤΑ ΖΟΥΜΠΟΠΟΥΛΟΥ" userId="9666493c131ea489" providerId="LiveId" clId="{7BB81D9C-7DFF-447D-9ACD-7116E1177952}" dt="2024-08-27T09:04:26.826" v="1263" actId="115"/>
          <ac:spMkLst>
            <pc:docMk/>
            <pc:sldMk cId="2843331460" sldId="266"/>
            <ac:spMk id="3" creationId="{DAB8D99E-9ED4-0BE9-4CB0-2F91DDDBF568}"/>
          </ac:spMkLst>
        </pc:spChg>
      </pc:sldChg>
      <pc:sldChg chg="modSp new mod">
        <pc:chgData name="ΠΑΝΑΓΙΩΤΑ ΖΟΥΜΠΟΠΟΥΛΟΥ" userId="9666493c131ea489" providerId="LiveId" clId="{7BB81D9C-7DFF-447D-9ACD-7116E1177952}" dt="2024-08-27T09:04:39.710" v="1266" actId="115"/>
        <pc:sldMkLst>
          <pc:docMk/>
          <pc:sldMk cId="1076534748" sldId="267"/>
        </pc:sldMkLst>
        <pc:spChg chg="mod">
          <ac:chgData name="ΠΑΝΑΓΙΩΤΑ ΖΟΥΜΠΟΠΟΥΛΟΥ" userId="9666493c131ea489" providerId="LiveId" clId="{7BB81D9C-7DFF-447D-9ACD-7116E1177952}" dt="2024-08-27T08:34:46.566" v="773" actId="122"/>
          <ac:spMkLst>
            <pc:docMk/>
            <pc:sldMk cId="1076534748" sldId="267"/>
            <ac:spMk id="2" creationId="{D77C473F-48A8-1291-2F7A-BE14E91600BF}"/>
          </ac:spMkLst>
        </pc:spChg>
        <pc:spChg chg="mod">
          <ac:chgData name="ΠΑΝΑΓΙΩΤΑ ΖΟΥΜΠΟΠΟΥΛΟΥ" userId="9666493c131ea489" providerId="LiveId" clId="{7BB81D9C-7DFF-447D-9ACD-7116E1177952}" dt="2024-08-27T09:04:39.710" v="1266" actId="115"/>
          <ac:spMkLst>
            <pc:docMk/>
            <pc:sldMk cId="1076534748" sldId="267"/>
            <ac:spMk id="3" creationId="{27D43BCE-E515-0C66-4840-582E32920CF7}"/>
          </ac:spMkLst>
        </pc:spChg>
      </pc:sldChg>
      <pc:sldChg chg="modSp new mod">
        <pc:chgData name="ΠΑΝΑΓΙΩΤΑ ΖΟΥΜΠΟΠΟΥΛΟΥ" userId="9666493c131ea489" providerId="LiveId" clId="{7BB81D9C-7DFF-447D-9ACD-7116E1177952}" dt="2024-08-27T09:08:33.400" v="1300" actId="115"/>
        <pc:sldMkLst>
          <pc:docMk/>
          <pc:sldMk cId="29012583" sldId="268"/>
        </pc:sldMkLst>
        <pc:spChg chg="mod">
          <ac:chgData name="ΠΑΝΑΓΙΩΤΑ ΖΟΥΜΠΟΠΟΥΛΟΥ" userId="9666493c131ea489" providerId="LiveId" clId="{7BB81D9C-7DFF-447D-9ACD-7116E1177952}" dt="2024-08-27T08:39:49.477" v="913" actId="207"/>
          <ac:spMkLst>
            <pc:docMk/>
            <pc:sldMk cId="29012583" sldId="268"/>
            <ac:spMk id="2" creationId="{41093F05-7AF1-2393-D0AD-75FAE8707580}"/>
          </ac:spMkLst>
        </pc:spChg>
        <pc:spChg chg="mod">
          <ac:chgData name="ΠΑΝΑΓΙΩΤΑ ΖΟΥΜΠΟΠΟΥΛΟΥ" userId="9666493c131ea489" providerId="LiveId" clId="{7BB81D9C-7DFF-447D-9ACD-7116E1177952}" dt="2024-08-27T09:08:33.400" v="1300" actId="115"/>
          <ac:spMkLst>
            <pc:docMk/>
            <pc:sldMk cId="29012583" sldId="268"/>
            <ac:spMk id="3" creationId="{B64E6E73-C402-E5D9-53D4-17285E3D32FB}"/>
          </ac:spMkLst>
        </pc:spChg>
      </pc:sldChg>
      <pc:sldChg chg="modSp new mod">
        <pc:chgData name="ΠΑΝΑΓΙΩΤΑ ΖΟΥΜΠΟΠΟΥΛΟΥ" userId="9666493c131ea489" providerId="LiveId" clId="{7BB81D9C-7DFF-447D-9ACD-7116E1177952}" dt="2024-08-27T09:05:04.978" v="1270" actId="115"/>
        <pc:sldMkLst>
          <pc:docMk/>
          <pc:sldMk cId="1119196241" sldId="269"/>
        </pc:sldMkLst>
        <pc:spChg chg="mod">
          <ac:chgData name="ΠΑΝΑΓΙΩΤΑ ΖΟΥΜΠΟΠΟΥΛΟΥ" userId="9666493c131ea489" providerId="LiveId" clId="{7BB81D9C-7DFF-447D-9ACD-7116E1177952}" dt="2024-08-27T08:42:26.806" v="950" actId="122"/>
          <ac:spMkLst>
            <pc:docMk/>
            <pc:sldMk cId="1119196241" sldId="269"/>
            <ac:spMk id="2" creationId="{50517EAF-D8A8-275F-B1DE-A42DF99D1844}"/>
          </ac:spMkLst>
        </pc:spChg>
        <pc:spChg chg="mod">
          <ac:chgData name="ΠΑΝΑΓΙΩΤΑ ΖΟΥΜΠΟΠΟΥΛΟΥ" userId="9666493c131ea489" providerId="LiveId" clId="{7BB81D9C-7DFF-447D-9ACD-7116E1177952}" dt="2024-08-27T09:05:04.978" v="1270" actId="115"/>
          <ac:spMkLst>
            <pc:docMk/>
            <pc:sldMk cId="1119196241" sldId="269"/>
            <ac:spMk id="3" creationId="{CCF26F5C-CE0A-97F9-EAD8-6BF7130E2E4C}"/>
          </ac:spMkLst>
        </pc:spChg>
      </pc:sldChg>
      <pc:sldChg chg="modSp new mod">
        <pc:chgData name="ΠΑΝΑΓΙΩΤΑ ΖΟΥΜΠΟΠΟΥΛΟΥ" userId="9666493c131ea489" providerId="LiveId" clId="{7BB81D9C-7DFF-447D-9ACD-7116E1177952}" dt="2024-08-27T09:08:41.798" v="1301" actId="115"/>
        <pc:sldMkLst>
          <pc:docMk/>
          <pc:sldMk cId="1458913933" sldId="270"/>
        </pc:sldMkLst>
        <pc:spChg chg="mod">
          <ac:chgData name="ΠΑΝΑΓΙΩΤΑ ΖΟΥΜΠΟΠΟΥΛΟΥ" userId="9666493c131ea489" providerId="LiveId" clId="{7BB81D9C-7DFF-447D-9ACD-7116E1177952}" dt="2024-08-27T08:44:24.278" v="962" actId="207"/>
          <ac:spMkLst>
            <pc:docMk/>
            <pc:sldMk cId="1458913933" sldId="270"/>
            <ac:spMk id="2" creationId="{1A9F9F32-5F14-D573-059C-71EBF1461EC0}"/>
          </ac:spMkLst>
        </pc:spChg>
        <pc:spChg chg="mod">
          <ac:chgData name="ΠΑΝΑΓΙΩΤΑ ΖΟΥΜΠΟΠΟΥΛΟΥ" userId="9666493c131ea489" providerId="LiveId" clId="{7BB81D9C-7DFF-447D-9ACD-7116E1177952}" dt="2024-08-27T09:08:41.798" v="1301" actId="115"/>
          <ac:spMkLst>
            <pc:docMk/>
            <pc:sldMk cId="1458913933" sldId="270"/>
            <ac:spMk id="3" creationId="{A7C1280C-437A-A6BF-977C-4432264E95C9}"/>
          </ac:spMkLst>
        </pc:spChg>
      </pc:sldChg>
      <pc:sldChg chg="modSp new mod">
        <pc:chgData name="ΠΑΝΑΓΙΩΤΑ ΖΟΥΜΠΟΠΟΥΛΟΥ" userId="9666493c131ea489" providerId="LiveId" clId="{7BB81D9C-7DFF-447D-9ACD-7116E1177952}" dt="2024-08-27T09:08:53.713" v="1303" actId="115"/>
        <pc:sldMkLst>
          <pc:docMk/>
          <pc:sldMk cId="1231838598" sldId="271"/>
        </pc:sldMkLst>
        <pc:spChg chg="mod">
          <ac:chgData name="ΠΑΝΑΓΙΩΤΑ ΖΟΥΜΠΟΠΟΥΛΟΥ" userId="9666493c131ea489" providerId="LiveId" clId="{7BB81D9C-7DFF-447D-9ACD-7116E1177952}" dt="2024-08-27T08:49:50.759" v="1000" actId="122"/>
          <ac:spMkLst>
            <pc:docMk/>
            <pc:sldMk cId="1231838598" sldId="271"/>
            <ac:spMk id="2" creationId="{09CE7F15-82A1-D307-1D39-FEF900C355AB}"/>
          </ac:spMkLst>
        </pc:spChg>
        <pc:spChg chg="mod">
          <ac:chgData name="ΠΑΝΑΓΙΩΤΑ ΖΟΥΜΠΟΠΟΥΛΟΥ" userId="9666493c131ea489" providerId="LiveId" clId="{7BB81D9C-7DFF-447D-9ACD-7116E1177952}" dt="2024-08-27T09:08:53.713" v="1303" actId="115"/>
          <ac:spMkLst>
            <pc:docMk/>
            <pc:sldMk cId="1231838598" sldId="271"/>
            <ac:spMk id="3" creationId="{613AA7BB-07ED-509C-8353-AF76C87225D0}"/>
          </ac:spMkLst>
        </pc:spChg>
      </pc:sldChg>
      <pc:sldChg chg="modSp new mod">
        <pc:chgData name="ΠΑΝΑΓΙΩΤΑ ΖΟΥΜΠΟΠΟΥΛΟΥ" userId="9666493c131ea489" providerId="LiveId" clId="{7BB81D9C-7DFF-447D-9ACD-7116E1177952}" dt="2024-08-27T08:52:53.783" v="1060" actId="122"/>
        <pc:sldMkLst>
          <pc:docMk/>
          <pc:sldMk cId="822992659" sldId="272"/>
        </pc:sldMkLst>
        <pc:spChg chg="mod">
          <ac:chgData name="ΠΑΝΑΓΙΩΤΑ ΖΟΥΜΠΟΠΟΥΛΟΥ" userId="9666493c131ea489" providerId="LiveId" clId="{7BB81D9C-7DFF-447D-9ACD-7116E1177952}" dt="2024-08-27T08:52:53.783" v="1060" actId="122"/>
          <ac:spMkLst>
            <pc:docMk/>
            <pc:sldMk cId="822992659" sldId="272"/>
            <ac:spMk id="2" creationId="{43448206-3842-806F-70BC-3EFADBD25623}"/>
          </ac:spMkLst>
        </pc:spChg>
        <pc:spChg chg="mod">
          <ac:chgData name="ΠΑΝΑΓΙΩΤΑ ΖΟΥΜΠΟΠΟΥΛΟΥ" userId="9666493c131ea489" providerId="LiveId" clId="{7BB81D9C-7DFF-447D-9ACD-7116E1177952}" dt="2024-08-27T08:52:15.041" v="1051" actId="5793"/>
          <ac:spMkLst>
            <pc:docMk/>
            <pc:sldMk cId="822992659" sldId="272"/>
            <ac:spMk id="3" creationId="{0730C421-351F-F635-ED96-92566E1424E1}"/>
          </ac:spMkLst>
        </pc:spChg>
      </pc:sldChg>
      <pc:sldChg chg="modSp new mod">
        <pc:chgData name="ΠΑΝΑΓΙΩΤΑ ΖΟΥΜΠΟΠΟΥΛΟΥ" userId="9666493c131ea489" providerId="LiveId" clId="{7BB81D9C-7DFF-447D-9ACD-7116E1177952}" dt="2024-08-27T09:09:06.116" v="1305" actId="115"/>
        <pc:sldMkLst>
          <pc:docMk/>
          <pc:sldMk cId="157931969" sldId="273"/>
        </pc:sldMkLst>
        <pc:spChg chg="mod">
          <ac:chgData name="ΠΑΝΑΓΙΩΤΑ ΖΟΥΜΠΟΠΟΥΛΟΥ" userId="9666493c131ea489" providerId="LiveId" clId="{7BB81D9C-7DFF-447D-9ACD-7116E1177952}" dt="2024-08-27T08:53:36.169" v="1067" actId="122"/>
          <ac:spMkLst>
            <pc:docMk/>
            <pc:sldMk cId="157931969" sldId="273"/>
            <ac:spMk id="2" creationId="{3CEA6888-CDA0-CEA9-E57F-00F18ECF1DA9}"/>
          </ac:spMkLst>
        </pc:spChg>
        <pc:spChg chg="mod">
          <ac:chgData name="ΠΑΝΑΓΙΩΤΑ ΖΟΥΜΠΟΠΟΥΛΟΥ" userId="9666493c131ea489" providerId="LiveId" clId="{7BB81D9C-7DFF-447D-9ACD-7116E1177952}" dt="2024-08-27T09:09:06.116" v="1305" actId="115"/>
          <ac:spMkLst>
            <pc:docMk/>
            <pc:sldMk cId="157931969" sldId="273"/>
            <ac:spMk id="3" creationId="{50D9F682-4A88-2297-4C5B-85A28ED739C2}"/>
          </ac:spMkLst>
        </pc:spChg>
      </pc:sldChg>
      <pc:sldChg chg="modSp new mod">
        <pc:chgData name="ΠΑΝΑΓΙΩΤΑ ΖΟΥΜΠΟΠΟΥΛΟΥ" userId="9666493c131ea489" providerId="LiveId" clId="{7BB81D9C-7DFF-447D-9ACD-7116E1177952}" dt="2024-08-27T09:05:43.248" v="1279" actId="115"/>
        <pc:sldMkLst>
          <pc:docMk/>
          <pc:sldMk cId="949011673" sldId="274"/>
        </pc:sldMkLst>
        <pc:spChg chg="mod">
          <ac:chgData name="ΠΑΝΑΓΙΩΤΑ ΖΟΥΜΠΟΠΟΥΛΟΥ" userId="9666493c131ea489" providerId="LiveId" clId="{7BB81D9C-7DFF-447D-9ACD-7116E1177952}" dt="2024-08-27T08:59:20.776" v="1166" actId="207"/>
          <ac:spMkLst>
            <pc:docMk/>
            <pc:sldMk cId="949011673" sldId="274"/>
            <ac:spMk id="2" creationId="{02B84418-FF8D-C0DB-A022-4F3A1ED92E37}"/>
          </ac:spMkLst>
        </pc:spChg>
        <pc:spChg chg="mod">
          <ac:chgData name="ΠΑΝΑΓΙΩΤΑ ΖΟΥΜΠΟΠΟΥΛΟΥ" userId="9666493c131ea489" providerId="LiveId" clId="{7BB81D9C-7DFF-447D-9ACD-7116E1177952}" dt="2024-08-27T09:05:43.248" v="1279" actId="115"/>
          <ac:spMkLst>
            <pc:docMk/>
            <pc:sldMk cId="949011673" sldId="274"/>
            <ac:spMk id="3" creationId="{0B8559FA-0769-1AA8-78E4-0841E2118AD9}"/>
          </ac:spMkLst>
        </pc:spChg>
      </pc:sldChg>
      <pc:sldChg chg="modSp new mod">
        <pc:chgData name="ΠΑΝΑΓΙΩΤΑ ΖΟΥΜΠΟΠΟΥΛΟΥ" userId="9666493c131ea489" providerId="LiveId" clId="{7BB81D9C-7DFF-447D-9ACD-7116E1177952}" dt="2024-08-27T09:09:20.128" v="1307" actId="115"/>
        <pc:sldMkLst>
          <pc:docMk/>
          <pc:sldMk cId="3604999170" sldId="275"/>
        </pc:sldMkLst>
        <pc:spChg chg="mod">
          <ac:chgData name="ΠΑΝΑΓΙΩΤΑ ΖΟΥΜΠΟΠΟΥΛΟΥ" userId="9666493c131ea489" providerId="LiveId" clId="{7BB81D9C-7DFF-447D-9ACD-7116E1177952}" dt="2024-08-27T08:59:38.312" v="1172" actId="122"/>
          <ac:spMkLst>
            <pc:docMk/>
            <pc:sldMk cId="3604999170" sldId="275"/>
            <ac:spMk id="2" creationId="{4FA05671-D622-C350-ECC9-54C8072E7E87}"/>
          </ac:spMkLst>
        </pc:spChg>
        <pc:spChg chg="mod">
          <ac:chgData name="ΠΑΝΑΓΙΩΤΑ ΖΟΥΜΠΟΠΟΥΛΟΥ" userId="9666493c131ea489" providerId="LiveId" clId="{7BB81D9C-7DFF-447D-9ACD-7116E1177952}" dt="2024-08-27T09:09:20.128" v="1307" actId="115"/>
          <ac:spMkLst>
            <pc:docMk/>
            <pc:sldMk cId="3604999170" sldId="275"/>
            <ac:spMk id="3" creationId="{A4A5956C-842A-60C3-B360-1981DEAE1FC8}"/>
          </ac:spMkLst>
        </pc:spChg>
      </pc:sldChg>
      <pc:sldChg chg="new del">
        <pc:chgData name="ΠΑΝΑΓΙΩΤΑ ΖΟΥΜΠΟΠΟΥΛΟΥ" userId="9666493c131ea489" providerId="LiveId" clId="{7BB81D9C-7DFF-447D-9ACD-7116E1177952}" dt="2024-08-27T08:59:12.741" v="1165" actId="680"/>
        <pc:sldMkLst>
          <pc:docMk/>
          <pc:sldMk cId="1262179656" sldId="276"/>
        </pc:sldMkLst>
      </pc:sldChg>
      <pc:sldChg chg="modSp new mod">
        <pc:chgData name="ΠΑΝΑΓΙΩΤΑ ΖΟΥΜΠΟΠΟΥΛΟΥ" userId="9666493c131ea489" providerId="LiveId" clId="{7BB81D9C-7DFF-447D-9ACD-7116E1177952}" dt="2024-08-27T09:06:12.091" v="1287" actId="115"/>
        <pc:sldMkLst>
          <pc:docMk/>
          <pc:sldMk cId="1461769928" sldId="276"/>
        </pc:sldMkLst>
        <pc:spChg chg="mod">
          <ac:chgData name="ΠΑΝΑΓΙΩΤΑ ΖΟΥΜΠΟΠΟΥΛΟΥ" userId="9666493c131ea489" providerId="LiveId" clId="{7BB81D9C-7DFF-447D-9ACD-7116E1177952}" dt="2024-08-27T09:01:56.566" v="1239" actId="207"/>
          <ac:spMkLst>
            <pc:docMk/>
            <pc:sldMk cId="1461769928" sldId="276"/>
            <ac:spMk id="2" creationId="{6CB100CC-A2B9-97D2-A895-DEB7E6DBA439}"/>
          </ac:spMkLst>
        </pc:spChg>
        <pc:spChg chg="mod">
          <ac:chgData name="ΠΑΝΑΓΙΩΤΑ ΖΟΥΜΠΟΠΟΥΛΟΥ" userId="9666493c131ea489" providerId="LiveId" clId="{7BB81D9C-7DFF-447D-9ACD-7116E1177952}" dt="2024-08-27T09:06:12.091" v="1287" actId="115"/>
          <ac:spMkLst>
            <pc:docMk/>
            <pc:sldMk cId="1461769928" sldId="276"/>
            <ac:spMk id="3" creationId="{B44ECD9F-AB7D-C817-6846-C38D8A1AF9E6}"/>
          </ac:spMkLst>
        </pc:spChg>
      </pc:sldChg>
      <pc:sldChg chg="modSp new mod">
        <pc:chgData name="ΠΑΝΑΓΙΩΤΑ ΖΟΥΜΠΟΠΟΥΛΟΥ" userId="9666493c131ea489" providerId="LiveId" clId="{7BB81D9C-7DFF-447D-9ACD-7116E1177952}" dt="2024-08-27T09:06:21.122" v="1288" actId="115"/>
        <pc:sldMkLst>
          <pc:docMk/>
          <pc:sldMk cId="1390611031" sldId="277"/>
        </pc:sldMkLst>
        <pc:spChg chg="mod">
          <ac:chgData name="ΠΑΝΑΓΙΩΤΑ ΖΟΥΜΠΟΠΟΥΛΟΥ" userId="9666493c131ea489" providerId="LiveId" clId="{7BB81D9C-7DFF-447D-9ACD-7116E1177952}" dt="2024-08-27T09:02:54.700" v="1256" actId="122"/>
          <ac:spMkLst>
            <pc:docMk/>
            <pc:sldMk cId="1390611031" sldId="277"/>
            <ac:spMk id="2" creationId="{37168432-2BBF-5F7C-79D6-E0A7FC474BA1}"/>
          </ac:spMkLst>
        </pc:spChg>
        <pc:spChg chg="mod">
          <ac:chgData name="ΠΑΝΑΓΙΩΤΑ ΖΟΥΜΠΟΠΟΥΛΟΥ" userId="9666493c131ea489" providerId="LiveId" clId="{7BB81D9C-7DFF-447D-9ACD-7116E1177952}" dt="2024-08-27T09:06:21.122" v="1288" actId="115"/>
          <ac:spMkLst>
            <pc:docMk/>
            <pc:sldMk cId="1390611031" sldId="277"/>
            <ac:spMk id="3" creationId="{1245C202-5D5A-7D97-4327-16935BB50A4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0BF98-2CA7-48B4-AB72-04BAB056553B}" type="datetimeFigureOut">
              <a:rPr lang="el-GR" smtClean="0"/>
              <a:t>16/12/2024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2E6AA7-73C7-4738-988B-58EDA6E3DA33}" type="slidenum">
              <a:rPr lang="el-GR" smtClean="0"/>
              <a:t>‹#›</a:t>
            </a:fld>
            <a:endParaRPr lang="el-GR"/>
          </a:p>
        </p:txBody>
      </p:sp>
    </p:spTree>
    <p:extLst>
      <p:ext uri="{BB962C8B-B14F-4D97-AF65-F5344CB8AC3E}">
        <p14:creationId xmlns:p14="http://schemas.microsoft.com/office/powerpoint/2010/main" val="1807425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l-GR"/>
              <a:t>Στυλ κύριου τίτλου</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07FF8A3-BEAA-4985-97E8-46D8EF33B7CD}" type="datetime1">
              <a:rPr lang="en-US" smtClean="0"/>
              <a:t>12/16/2024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9E57DC2-970A-4B3E-BB1C-7A09969E49DF}" type="slidenum">
              <a:rPr lang="en-US" smtClean="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99116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6FE8F7CE-645C-4F93-919F-80E598B24ED5}"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116357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C77DFA49-9590-4201-B94F-26EB4D122A65}"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0230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58998FFD-F104-45F5-9595-D124DE2B506A}" type="datetime1">
              <a:rPr lang="en-US" smtClean="0"/>
              <a:t>12/16/2024</a:t>
            </a:fld>
            <a:endParaRPr lang="en-US" dirty="0"/>
          </a:p>
        </p:txBody>
      </p:sp>
      <p:sp>
        <p:nvSpPr>
          <p:cNvPr id="6" name="Footer Placeholder 5"/>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56633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3EEB31A6-B0A7-4219-967B-98221170BA11}" type="datetime1">
              <a:rPr lang="en-US" smtClean="0"/>
              <a:t>12/16/2024</a:t>
            </a:fld>
            <a:endParaRPr lang="en-US" dirty="0"/>
          </a:p>
        </p:txBody>
      </p:sp>
      <p:sp>
        <p:nvSpPr>
          <p:cNvPr id="8" name="Footer Placeholder 7"/>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29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7B9EC1F4-4712-4391-B0CD-A75DB9E53E95}" type="datetime1">
              <a:rPr lang="en-US" smtClean="0"/>
              <a:t>12/16/2024</a:t>
            </a:fld>
            <a:endParaRPr lang="en-US" dirty="0"/>
          </a:p>
        </p:txBody>
      </p:sp>
      <p:sp>
        <p:nvSpPr>
          <p:cNvPr id="4" name="Footer Placeholder 3"/>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5690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7C474C-29EC-4EB0-BA64-72948B39719D}" type="datetime1">
              <a:rPr lang="en-US" smtClean="0"/>
              <a:t>12/16/2024</a:t>
            </a:fld>
            <a:endParaRPr lang="en-US" dirty="0"/>
          </a:p>
        </p:txBody>
      </p:sp>
      <p:sp>
        <p:nvSpPr>
          <p:cNvPr id="3" name="Footer Placeholder 2"/>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01771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l-GR"/>
              <a:t>Στυλ κύριου τίτλου</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6B0369CF-3ABB-4036-ABD3-1A8CB4BBFE7C}" type="datetime1">
              <a:rPr lang="en-US" smtClean="0"/>
              <a:t>12/16/2024</a:t>
            </a:fld>
            <a:endParaRPr lang="en-US" dirty="0"/>
          </a:p>
        </p:txBody>
      </p:sp>
      <p:sp>
        <p:nvSpPr>
          <p:cNvPr id="6" name="Footer Placeholder 5"/>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30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l-GR"/>
              <a:t>Στυλ κύριου τίτλου</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C9AE8803-6558-4C7A-957A-E0CFA3C8089D}" type="datetime1">
              <a:rPr lang="en-US" smtClean="0"/>
              <a:t>12/16/2024</a:t>
            </a:fld>
            <a:endParaRPr lang="en-US" dirty="0"/>
          </a:p>
        </p:txBody>
      </p:sp>
      <p:sp>
        <p:nvSpPr>
          <p:cNvPr id="6" name="Footer Placeholder 5"/>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05126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Επεξεργασία στυλ υποδείγματος κειμένου</a:t>
            </a:r>
          </a:p>
        </p:txBody>
      </p:sp>
      <p:sp>
        <p:nvSpPr>
          <p:cNvPr id="5" name="Date Placeholder 4"/>
          <p:cNvSpPr>
            <a:spLocks noGrp="1"/>
          </p:cNvSpPr>
          <p:nvPr>
            <p:ph type="dt" sz="half" idx="10"/>
          </p:nvPr>
        </p:nvSpPr>
        <p:spPr/>
        <p:txBody>
          <a:bodyPr/>
          <a:lstStyle/>
          <a:p>
            <a:fld id="{A3E19B34-B619-40C3-AC8E-C00C8FE815B9}" type="datetime1">
              <a:rPr lang="en-US" smtClean="0"/>
              <a:t>12/16/2024</a:t>
            </a:fld>
            <a:endParaRPr lang="en-US" dirty="0"/>
          </a:p>
        </p:txBody>
      </p:sp>
      <p:sp>
        <p:nvSpPr>
          <p:cNvPr id="6" name="Footer Placeholder 5"/>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09456394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l-GR"/>
              <a:t>Στυλ κύριου τίτλου</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A3E19B34-B619-40C3-AC8E-C00C8FE815B9}"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4999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A3E19B34-B619-40C3-AC8E-C00C8FE815B9}"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3359879"/>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l-GR"/>
              <a:t>Στυλ κύριου τίτλου</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A3E19B34-B619-40C3-AC8E-C00C8FE815B9}"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414962308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l-GR"/>
              <a:t>Στυλ κύριου τίτλου</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A3E19B34-B619-40C3-AC8E-C00C8FE815B9}"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972897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l-GR"/>
              <a:t>Στυλ κύριου τίτλου</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p>
            <a:fld id="{A3E19B34-B619-40C3-AC8E-C00C8FE815B9}"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4560057"/>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1496982-CF0F-4E1A-9B55-ADAFDD13D391}"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3063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l-GR"/>
              <a:t>Στυλ κύριου τίτλου</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AF219A49-A0F2-476D-ABED-4DEE84A60E4E}" type="datetime1">
              <a:rPr lang="en-US" smtClean="0"/>
              <a:t>12/16/2024</a:t>
            </a:fld>
            <a:endParaRPr lang="en-US" dirty="0"/>
          </a:p>
        </p:txBody>
      </p:sp>
      <p:sp>
        <p:nvSpPr>
          <p:cNvPr id="5" name="Footer Placeholder 4"/>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9022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l-GR"/>
              <a:t>Στυλ κύριου τίτλου</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3E19B34-B619-40C3-AC8E-C00C8FE815B9}" type="datetime1">
              <a:rPr lang="en-US" smtClean="0"/>
              <a:t>12/16/2024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l-GR"/>
              <a:t>ΜΟΝΑΔΑ ΔΙΑΣΦΑΛΙΣΗΣ ΠΟΙΟΤΗΤΑΣ ΠΑΝΕΠΙΣΤΗΜΙΟΥ ΘΕΣΣΑΛΙΑΣ</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95552904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FE6EE8-7AAA-F989-343B-D7475567C034}"/>
              </a:ext>
            </a:extLst>
          </p:cNvPr>
          <p:cNvSpPr>
            <a:spLocks noGrp="1"/>
          </p:cNvSpPr>
          <p:nvPr>
            <p:ph type="ctrTitle"/>
          </p:nvPr>
        </p:nvSpPr>
        <p:spPr>
          <a:xfrm>
            <a:off x="2664689" y="1612513"/>
            <a:ext cx="6996548" cy="1786466"/>
          </a:xfrm>
        </p:spPr>
        <p:txBody>
          <a:bodyPr/>
          <a:lstStyle/>
          <a:p>
            <a:r>
              <a:rPr lang="en-US" sz="4800" dirty="0"/>
              <a:t/>
            </a:r>
            <a:br>
              <a:rPr lang="en-US" sz="4800" dirty="0"/>
            </a:br>
            <a:r>
              <a:rPr lang="en-US" sz="4800" dirty="0"/>
              <a:t/>
            </a:r>
            <a:br>
              <a:rPr lang="en-US" sz="4800" dirty="0"/>
            </a:br>
            <a:r>
              <a:rPr lang="el-GR" sz="3600" dirty="0"/>
              <a:t>ΟΔΗΓΙΕΣ </a:t>
            </a:r>
            <a:r>
              <a:rPr lang="el-GR" sz="3600" dirty="0" smtClean="0"/>
              <a:t>ΣΥΝΤΑΞΗΣ ΠΡΟΤΑΣΕΩΝ ΕΠΑΝΑΠΙΣΤΟΠΟΙΗΣΗΣ </a:t>
            </a:r>
            <a:r>
              <a:rPr lang="el-GR" sz="3600" dirty="0"/>
              <a:t>ΠΠΣ </a:t>
            </a:r>
          </a:p>
        </p:txBody>
      </p:sp>
      <p:sp>
        <p:nvSpPr>
          <p:cNvPr id="3" name="Υπότιτλος 2">
            <a:extLst>
              <a:ext uri="{FF2B5EF4-FFF2-40B4-BE49-F238E27FC236}">
                <a16:creationId xmlns:a16="http://schemas.microsoft.com/office/drawing/2014/main" id="{FEAF2E5A-2C4F-DD67-6A3A-C4A2131725AF}"/>
              </a:ext>
            </a:extLst>
          </p:cNvPr>
          <p:cNvSpPr>
            <a:spLocks noGrp="1"/>
          </p:cNvSpPr>
          <p:nvPr>
            <p:ph type="subTitle" idx="1"/>
          </p:nvPr>
        </p:nvSpPr>
        <p:spPr>
          <a:xfrm>
            <a:off x="3417455" y="3796143"/>
            <a:ext cx="5523345" cy="775857"/>
          </a:xfrm>
        </p:spPr>
        <p:txBody>
          <a:bodyPr>
            <a:normAutofit/>
          </a:bodyPr>
          <a:lstStyle/>
          <a:p>
            <a:r>
              <a:rPr lang="el-GR" sz="1800" b="1" dirty="0">
                <a:solidFill>
                  <a:srgbClr val="C00000"/>
                </a:solidFill>
              </a:rPr>
              <a:t>ΜΟΝΑΔΑ ΔΙΑΣΦΑΛΙΣΗΣ ΠΟΙΟΤΗΤΑΣ </a:t>
            </a:r>
          </a:p>
          <a:p>
            <a:r>
              <a:rPr lang="el-GR" sz="1800" b="1" dirty="0">
                <a:solidFill>
                  <a:srgbClr val="C00000"/>
                </a:solidFill>
              </a:rPr>
              <a:t>ΠΑΝΕΠΙΣΤΗΜΙΟΥ ΘΕΣΣΑΛΙΑΣ</a:t>
            </a:r>
          </a:p>
        </p:txBody>
      </p:sp>
      <p:sp>
        <p:nvSpPr>
          <p:cNvPr id="7" name="Θέση αριθμού διαφάνειας 6">
            <a:extLst>
              <a:ext uri="{FF2B5EF4-FFF2-40B4-BE49-F238E27FC236}">
                <a16:creationId xmlns:a16="http://schemas.microsoft.com/office/drawing/2014/main" id="{20E9F58D-CBE1-C913-340E-74F061936163}"/>
              </a:ext>
            </a:extLst>
          </p:cNvPr>
          <p:cNvSpPr>
            <a:spLocks noGrp="1"/>
          </p:cNvSpPr>
          <p:nvPr>
            <p:ph type="sldNum" sz="quarter" idx="12"/>
          </p:nvPr>
        </p:nvSpPr>
        <p:spPr>
          <a:xfrm>
            <a:off x="8846063" y="5176209"/>
            <a:ext cx="551167" cy="279400"/>
          </a:xfrm>
        </p:spPr>
        <p:txBody>
          <a:bodyPr/>
          <a:lstStyle/>
          <a:p>
            <a:fld id="{69E57DC2-970A-4B3E-BB1C-7A09969E49DF}" type="slidenum">
              <a:rPr lang="en-US" smtClean="0"/>
              <a:pPr/>
              <a:t>1</a:t>
            </a:fld>
            <a:endParaRPr lang="en-US" dirty="0"/>
          </a:p>
        </p:txBody>
      </p:sp>
      <p:pic>
        <p:nvPicPr>
          <p:cNvPr id="4" name="Εικόνα 3">
            <a:extLst>
              <a:ext uri="{FF2B5EF4-FFF2-40B4-BE49-F238E27FC236}">
                <a16:creationId xmlns:a16="http://schemas.microsoft.com/office/drawing/2014/main" id="{28FE2673-14AF-FD42-4320-8601F2E4C923}"/>
              </a:ext>
            </a:extLst>
          </p:cNvPr>
          <p:cNvPicPr>
            <a:picLocks noChangeAspect="1"/>
          </p:cNvPicPr>
          <p:nvPr/>
        </p:nvPicPr>
        <p:blipFill>
          <a:blip r:embed="rId2"/>
          <a:stretch>
            <a:fillRect/>
          </a:stretch>
        </p:blipFill>
        <p:spPr>
          <a:xfrm>
            <a:off x="624491" y="335191"/>
            <a:ext cx="1527581" cy="997077"/>
          </a:xfrm>
          <a:prstGeom prst="rect">
            <a:avLst/>
          </a:prstGeom>
        </p:spPr>
      </p:pic>
      <p:pic>
        <p:nvPicPr>
          <p:cNvPr id="5" name="Εικόνα 4">
            <a:extLst>
              <a:ext uri="{FF2B5EF4-FFF2-40B4-BE49-F238E27FC236}">
                <a16:creationId xmlns:a16="http://schemas.microsoft.com/office/drawing/2014/main" id="{3F4C2829-1F55-95B5-2AF9-C79B92B5E0AE}"/>
              </a:ext>
            </a:extLst>
          </p:cNvPr>
          <p:cNvPicPr>
            <a:picLocks noChangeAspect="1"/>
          </p:cNvPicPr>
          <p:nvPr/>
        </p:nvPicPr>
        <p:blipFill>
          <a:blip r:embed="rId3"/>
          <a:stretch>
            <a:fillRect/>
          </a:stretch>
        </p:blipFill>
        <p:spPr>
          <a:xfrm>
            <a:off x="10464801" y="406920"/>
            <a:ext cx="1043000" cy="853617"/>
          </a:xfrm>
          <a:prstGeom prst="rect">
            <a:avLst/>
          </a:prstGeom>
        </p:spPr>
      </p:pic>
      <p:pic>
        <p:nvPicPr>
          <p:cNvPr id="8" name="Εικόνα 7"/>
          <p:cNvPicPr>
            <a:picLocks noChangeAspect="1"/>
          </p:cNvPicPr>
          <p:nvPr/>
        </p:nvPicPr>
        <p:blipFill>
          <a:blip r:embed="rId4"/>
          <a:stretch>
            <a:fillRect/>
          </a:stretch>
        </p:blipFill>
        <p:spPr>
          <a:xfrm>
            <a:off x="5406150" y="186121"/>
            <a:ext cx="733292" cy="931479"/>
          </a:xfrm>
          <a:prstGeom prst="rect">
            <a:avLst/>
          </a:prstGeom>
        </p:spPr>
      </p:pic>
    </p:spTree>
    <p:extLst>
      <p:ext uri="{BB962C8B-B14F-4D97-AF65-F5344CB8AC3E}">
        <p14:creationId xmlns:p14="http://schemas.microsoft.com/office/powerpoint/2010/main" val="3733977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08727" y="637310"/>
            <a:ext cx="9187870" cy="360217"/>
          </a:xfrm>
        </p:spPr>
        <p:txBody>
          <a:bodyPr>
            <a:normAutofit fontScale="90000"/>
          </a:bodyPr>
          <a:lstStyle/>
          <a:p>
            <a:r>
              <a:rPr lang="el-GR" sz="2400" dirty="0" smtClean="0"/>
              <a:t>ΣΤΑΔΙΑ ΔΙΑΔΙΚΑΣΙΑΣ ΔΙΑΣΦΑΛΙΣΗΣ ΠΟΙΟΤΗΤΑΣ</a:t>
            </a:r>
            <a:endParaRPr lang="el-GR" sz="2400" dirty="0"/>
          </a:p>
        </p:txBody>
      </p:sp>
      <p:sp>
        <p:nvSpPr>
          <p:cNvPr id="3" name="Θέση περιεχομένου 2"/>
          <p:cNvSpPr>
            <a:spLocks noGrp="1"/>
          </p:cNvSpPr>
          <p:nvPr>
            <p:ph idx="1"/>
          </p:nvPr>
        </p:nvSpPr>
        <p:spPr>
          <a:xfrm>
            <a:off x="831273" y="997527"/>
            <a:ext cx="10686472" cy="4878342"/>
          </a:xfrm>
        </p:spPr>
        <p:txBody>
          <a:bodyPr/>
          <a:lstStyle/>
          <a:p>
            <a:r>
              <a:rPr lang="el-GR" sz="2000" b="1" dirty="0" smtClean="0"/>
              <a:t>1. Η </a:t>
            </a:r>
            <a:r>
              <a:rPr lang="el-GR" sz="2000" b="1" dirty="0"/>
              <a:t>εσωτερική αξιολόγηση</a:t>
            </a:r>
            <a:r>
              <a:rPr lang="el-GR" sz="2000" dirty="0"/>
              <a:t>, </a:t>
            </a:r>
            <a:r>
              <a:rPr lang="el-GR" sz="2000" dirty="0" smtClean="0"/>
              <a:t>αποτελούσε </a:t>
            </a:r>
            <a:r>
              <a:rPr lang="el-GR" sz="2000" dirty="0"/>
              <a:t>το πρώτο στάδιο της </a:t>
            </a:r>
            <a:r>
              <a:rPr lang="el-GR" sz="2000" dirty="0" smtClean="0"/>
              <a:t>διαδικασίας διασφάλισης ποιότητας. Πρόκειται </a:t>
            </a:r>
            <a:r>
              <a:rPr lang="el-GR" sz="2000" dirty="0"/>
              <a:t>ουσιαστικά για μια διαδικασία </a:t>
            </a:r>
            <a:r>
              <a:rPr lang="el-GR" sz="2000" dirty="0" err="1"/>
              <a:t>αυτοαξιολόγησης</a:t>
            </a:r>
            <a:r>
              <a:rPr lang="el-GR" sz="2000" dirty="0" smtClean="0"/>
              <a:t>, της </a:t>
            </a:r>
            <a:r>
              <a:rPr lang="el-GR" sz="2000" dirty="0"/>
              <a:t>ακαδημαϊκής </a:t>
            </a:r>
            <a:r>
              <a:rPr lang="el-GR" sz="2000" dirty="0" smtClean="0"/>
              <a:t>μονάδας, </a:t>
            </a:r>
            <a:r>
              <a:rPr lang="el-GR" sz="2000" dirty="0"/>
              <a:t>καθώς αποτυπώνει και αναδεικνύει όλα τα χαρακτηριστικά της λειτουργίας </a:t>
            </a:r>
            <a:r>
              <a:rPr lang="el-GR" sz="2000" dirty="0" smtClean="0"/>
              <a:t>της, </a:t>
            </a:r>
            <a:r>
              <a:rPr lang="el-GR" sz="2000" dirty="0"/>
              <a:t>θετικά και αρνητικά, και καταγράφει τους στόχους </a:t>
            </a:r>
            <a:r>
              <a:rPr lang="el-GR" sz="2000" dirty="0" smtClean="0"/>
              <a:t>της. Ακολουθεί στη </a:t>
            </a:r>
            <a:r>
              <a:rPr lang="el-GR" sz="2000" dirty="0"/>
              <a:t>συνέχεια, η </a:t>
            </a:r>
            <a:r>
              <a:rPr lang="el-GR" sz="2000" dirty="0" smtClean="0"/>
              <a:t>διαδικασία </a:t>
            </a:r>
            <a:r>
              <a:rPr lang="el-GR" sz="2000" dirty="0"/>
              <a:t>της εξωτερικής </a:t>
            </a:r>
            <a:r>
              <a:rPr lang="el-GR" sz="2000" dirty="0" smtClean="0"/>
              <a:t>αξιολόγησης από εξωτερική επιτροπή εμπειρογνωμόνων που ορίστηκε από την ΕΘΑΑΕ.</a:t>
            </a:r>
            <a:endParaRPr lang="el-GR" sz="2000" dirty="0"/>
          </a:p>
          <a:p>
            <a:r>
              <a:rPr lang="el-GR" sz="2000" b="1" dirty="0" smtClean="0"/>
              <a:t>2. </a:t>
            </a:r>
            <a:r>
              <a:rPr lang="el-GR" sz="2000" b="1" dirty="0"/>
              <a:t>Η εξωτερική αξιολόγηση </a:t>
            </a:r>
            <a:r>
              <a:rPr lang="el-GR" sz="2000" dirty="0"/>
              <a:t>είναι η </a:t>
            </a:r>
            <a:r>
              <a:rPr lang="el-GR" sz="2000" dirty="0" smtClean="0"/>
              <a:t>επόμενη </a:t>
            </a:r>
            <a:r>
              <a:rPr lang="el-GR" sz="2000" dirty="0"/>
              <a:t>φάση του κύκλου της διαδικασίας για τη διασφάλιση της ποιότητας του Τμήματος ή της ακαδημαϊκής μονάδας. Συνίσταται στην αναλυτική-κριτική εξέταση των αποτελεσμάτων της εσωτερικής </a:t>
            </a:r>
            <a:r>
              <a:rPr lang="el-GR" sz="2000" dirty="0" smtClean="0"/>
              <a:t>αξιολόγησης, ειδικότερα για:</a:t>
            </a:r>
          </a:p>
          <a:p>
            <a:r>
              <a:rPr lang="el-GR" sz="2000" dirty="0"/>
              <a:t>τα επιτεύγματα της ακαδημαϊκής μονάδας, </a:t>
            </a:r>
          </a:p>
          <a:p>
            <a:r>
              <a:rPr lang="el-GR" sz="2000" dirty="0"/>
              <a:t>τα σημεία που χρήζουν βελτίωσης ή διορθωτικών ενεργειών,</a:t>
            </a:r>
          </a:p>
          <a:p>
            <a:r>
              <a:rPr lang="el-GR" sz="2000" dirty="0"/>
              <a:t> την αποτελεσματικότητα των ενεργειών στις οποίες έχει ήδη προβεί η μονάδα, προκειμένου να διασφαλίσει και να </a:t>
            </a:r>
            <a:r>
              <a:rPr lang="el-GR" sz="2000" dirty="0" smtClean="0"/>
              <a:t>βελτιώσει την </a:t>
            </a:r>
            <a:r>
              <a:rPr lang="el-GR" sz="2000" dirty="0"/>
              <a:t>ποιότητα του επιτελούμενου έργου της, και</a:t>
            </a:r>
          </a:p>
          <a:p>
            <a:r>
              <a:rPr lang="el-GR" sz="2000" dirty="0"/>
              <a:t> γενικότερα, τη συνέπεια της ακαδημαϊκής μονάδας ως προς την αποστολή και τους στόχους της.</a:t>
            </a:r>
          </a:p>
          <a:p>
            <a:endParaRPr lang="el-GR" sz="2000" dirty="0"/>
          </a:p>
        </p:txBody>
      </p:sp>
      <p:sp>
        <p:nvSpPr>
          <p:cNvPr id="4" name="Θέση υποσέλιδου 3"/>
          <p:cNvSpPr>
            <a:spLocks noGrp="1"/>
          </p:cNvSpPr>
          <p:nvPr>
            <p:ph type="ftr" sz="quarter" idx="11"/>
          </p:nvPr>
        </p:nvSpPr>
        <p:spPr/>
        <p:txBody>
          <a:bodyPr/>
          <a:lstStyle/>
          <a:p>
            <a:r>
              <a:rPr lang="el-GR" smtClean="0"/>
              <a:t>ΜΟΝΑΔΑ ΔΙΑΣΦΑΛΙΣΗΣ ΠΟΙΟΤΗΤΑΣ ΠΑΝΕΠΙΣΤΗΜΙΟΥ ΘΕΣΣΑΛΙΑΣ</a:t>
            </a:r>
            <a:endParaRPr lang="en-US" dirty="0"/>
          </a:p>
        </p:txBody>
      </p:sp>
      <p:sp>
        <p:nvSpPr>
          <p:cNvPr id="5" name="Θέση αριθμού διαφάνειας 4"/>
          <p:cNvSpPr>
            <a:spLocks noGrp="1"/>
          </p:cNvSpPr>
          <p:nvPr>
            <p:ph type="sldNum" sz="quarter" idx="12"/>
          </p:nvPr>
        </p:nvSpPr>
        <p:spPr/>
        <p:txBody>
          <a:bodyPr/>
          <a:lstStyle/>
          <a:p>
            <a:fld id="{69E57DC2-970A-4B3E-BB1C-7A09969E49DF}" type="slidenum">
              <a:rPr lang="en-US" smtClean="0"/>
              <a:t>2</a:t>
            </a:fld>
            <a:endParaRPr lang="en-US" dirty="0"/>
          </a:p>
        </p:txBody>
      </p:sp>
    </p:spTree>
    <p:extLst>
      <p:ext uri="{BB962C8B-B14F-4D97-AF65-F5344CB8AC3E}">
        <p14:creationId xmlns:p14="http://schemas.microsoft.com/office/powerpoint/2010/main" val="1269444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942108" y="831273"/>
            <a:ext cx="10483273" cy="5044595"/>
          </a:xfrm>
        </p:spPr>
        <p:txBody>
          <a:bodyPr/>
          <a:lstStyle/>
          <a:p>
            <a:endParaRPr lang="el-GR" dirty="0" smtClean="0"/>
          </a:p>
          <a:p>
            <a:pPr algn="just"/>
            <a:r>
              <a:rPr lang="el-GR" b="1" dirty="0" smtClean="0"/>
              <a:t>3. </a:t>
            </a:r>
            <a:r>
              <a:rPr lang="el-GR" sz="2000" b="1" dirty="0" smtClean="0"/>
              <a:t>Η πιστοποίηση, </a:t>
            </a:r>
            <a:r>
              <a:rPr lang="el-GR" sz="2000" dirty="0" smtClean="0"/>
              <a:t>αποτελεί το τρίτο σκέλος της διαδικασίας διασφάλισης ποιότητας ε</a:t>
            </a:r>
            <a:r>
              <a:rPr lang="el-GR" sz="2000" b="1" dirty="0" smtClean="0"/>
              <a:t>ν</a:t>
            </a:r>
            <a:r>
              <a:rPr lang="el-GR" sz="2000" dirty="0" smtClean="0"/>
              <a:t>ός </a:t>
            </a:r>
            <a:r>
              <a:rPr lang="el-GR" sz="2000" dirty="0"/>
              <a:t>προγράμματος </a:t>
            </a:r>
            <a:r>
              <a:rPr lang="el-GR" sz="2000" dirty="0" smtClean="0"/>
              <a:t>σπουδών και μεταφέρει </a:t>
            </a:r>
            <a:r>
              <a:rPr lang="el-GR" sz="2000" dirty="0"/>
              <a:t>το κέντρο βάρους από την αξιολόγηση των “εισροών” στην αξιολόγηση των ποιοτικών αποτελεσμάτων, των “εκροών” και πιο συγκεκριμένα, </a:t>
            </a:r>
            <a:r>
              <a:rPr lang="el-GR" sz="2000" b="1" dirty="0"/>
              <a:t>στην επίτευξη των στόχων και των μαθησιακών αποτελεσμάτων.</a:t>
            </a:r>
          </a:p>
          <a:p>
            <a:pPr algn="just"/>
            <a:r>
              <a:rPr lang="el-GR" sz="2000" dirty="0"/>
              <a:t>Η πιστοποίηση είναι μια διαδικασία επαλήθευσης των πληροφοριών, που εμπεριέχονται στην Πρόταση Πιστοποίησης και στα συνοδευτικά έγγραφα, ενώ, παράλληλα, εντοπίζει θέματα που έχουν παραλειφθεί από τη συγκεκριμένη </a:t>
            </a:r>
            <a:r>
              <a:rPr lang="el-GR" sz="2000" dirty="0" smtClean="0"/>
              <a:t>τεκμηρίωση.</a:t>
            </a:r>
          </a:p>
          <a:p>
            <a:pPr algn="just"/>
            <a:r>
              <a:rPr lang="el-GR" sz="2000" dirty="0"/>
              <a:t>Κατά </a:t>
            </a:r>
            <a:r>
              <a:rPr lang="el-GR" sz="2000" b="1" dirty="0"/>
              <a:t>την επανεξέταση της πιστοποίησης </a:t>
            </a:r>
            <a:r>
              <a:rPr lang="el-GR" sz="2000" dirty="0"/>
              <a:t>-αλλά και κατά τις μεταγενέστερες επιθεωρήσεις- </a:t>
            </a:r>
            <a:r>
              <a:rPr lang="el-GR" sz="2000" dirty="0" smtClean="0"/>
              <a:t>απαιτούνται σαφείς </a:t>
            </a:r>
            <a:r>
              <a:rPr lang="el-GR" sz="2000" dirty="0"/>
              <a:t>αποδείξεις επίτευξης των στόχων σε όλους τους τομείς λειτουργίας της </a:t>
            </a:r>
            <a:r>
              <a:rPr lang="el-GR" sz="2000" dirty="0" smtClean="0"/>
              <a:t>μονάδας. </a:t>
            </a:r>
            <a:r>
              <a:rPr lang="el-GR" sz="2000" dirty="0"/>
              <a:t>Επιπλέον, </a:t>
            </a:r>
            <a:r>
              <a:rPr lang="el-GR" sz="2000" b="1" dirty="0" smtClean="0"/>
              <a:t>θα </a:t>
            </a:r>
            <a:r>
              <a:rPr lang="el-GR" sz="2000" b="1" dirty="0"/>
              <a:t>πρέπει να διαπιστώνεται η πρόοδος που έχει συντελεστεί, σε σύγκριση με την προηγούμενη πιστοποίηση. </a:t>
            </a:r>
            <a:r>
              <a:rPr lang="el-GR" sz="2000" dirty="0"/>
              <a:t>Αυτό είναι υποχρεωτικό </a:t>
            </a:r>
            <a:r>
              <a:rPr lang="el-GR" sz="2000" dirty="0" smtClean="0"/>
              <a:t>στην </a:t>
            </a:r>
            <a:r>
              <a:rPr lang="el-GR" sz="2000" dirty="0"/>
              <a:t>Πρόταση </a:t>
            </a:r>
            <a:r>
              <a:rPr lang="el-GR" sz="2000" dirty="0" smtClean="0"/>
              <a:t>Πιστοποίησης και είναι </a:t>
            </a:r>
            <a:r>
              <a:rPr lang="el-GR" sz="2000" dirty="0"/>
              <a:t>αναγκαίο να τονιστεί ότι εφαρμόζεται αναπτυξιακή προσέγγιση και </a:t>
            </a:r>
            <a:r>
              <a:rPr lang="el-GR" sz="2000" dirty="0" smtClean="0"/>
              <a:t>τίθεται </a:t>
            </a:r>
            <a:r>
              <a:rPr lang="el-GR" sz="2000" dirty="0"/>
              <a:t>ως βασικός στόχος η συνεχής βελτίωση.</a:t>
            </a:r>
            <a:endParaRPr lang="el-GR" sz="2000" dirty="0" smtClean="0"/>
          </a:p>
        </p:txBody>
      </p:sp>
      <p:sp>
        <p:nvSpPr>
          <p:cNvPr id="4" name="Θέση υποσέλιδου 3"/>
          <p:cNvSpPr>
            <a:spLocks noGrp="1"/>
          </p:cNvSpPr>
          <p:nvPr>
            <p:ph type="ftr" sz="quarter" idx="11"/>
          </p:nvPr>
        </p:nvSpPr>
        <p:spPr/>
        <p:txBody>
          <a:bodyPr/>
          <a:lstStyle/>
          <a:p>
            <a:r>
              <a:rPr lang="el-GR" smtClean="0"/>
              <a:t>ΜΟΝΑΔΑ ΔΙΑΣΦΑΛΙΣΗΣ ΠΟΙΟΤΗΤΑΣ ΠΑΝΕΠΙΣΤΗΜΙΟΥ ΘΕΣΣΑΛΙΑΣ</a:t>
            </a:r>
            <a:endParaRPr lang="en-US" dirty="0"/>
          </a:p>
        </p:txBody>
      </p:sp>
      <p:sp>
        <p:nvSpPr>
          <p:cNvPr id="5" name="Θέση αριθμού διαφάνειας 4"/>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237159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84566" y="775856"/>
            <a:ext cx="9601196" cy="609600"/>
          </a:xfrm>
        </p:spPr>
        <p:txBody>
          <a:bodyPr>
            <a:normAutofit/>
          </a:bodyPr>
          <a:lstStyle/>
          <a:p>
            <a:r>
              <a:rPr lang="el-GR" sz="2400" b="1" dirty="0" smtClean="0">
                <a:solidFill>
                  <a:srgbClr val="C00000"/>
                </a:solidFill>
              </a:rPr>
              <a:t>ΧΡΟΝΟΣ ΥΠΟΒΟΛΗΣ ΠΡΟΤΑΣΗΣ ΚΑΙ ΦΑΚΕΛΟΥ</a:t>
            </a:r>
            <a:endParaRPr lang="el-GR" sz="2400" b="1" dirty="0">
              <a:solidFill>
                <a:srgbClr val="C00000"/>
              </a:solidFill>
            </a:endParaRPr>
          </a:p>
        </p:txBody>
      </p:sp>
      <p:sp>
        <p:nvSpPr>
          <p:cNvPr id="3" name="Θέση περιεχομένου 2"/>
          <p:cNvSpPr>
            <a:spLocks noGrp="1"/>
          </p:cNvSpPr>
          <p:nvPr>
            <p:ph idx="1"/>
          </p:nvPr>
        </p:nvSpPr>
        <p:spPr>
          <a:xfrm>
            <a:off x="1080654" y="1597892"/>
            <a:ext cx="10206181" cy="4277976"/>
          </a:xfrm>
        </p:spPr>
        <p:txBody>
          <a:bodyPr>
            <a:normAutofit/>
          </a:bodyPr>
          <a:lstStyle/>
          <a:p>
            <a:pPr marL="0" indent="0" algn="just">
              <a:buNone/>
            </a:pPr>
            <a:r>
              <a:rPr lang="el-GR" u="sng" dirty="0" smtClean="0"/>
              <a:t>Έως 28/2/2025 </a:t>
            </a:r>
            <a:r>
              <a:rPr lang="el-GR" dirty="0" smtClean="0"/>
              <a:t>θα πρέπει να καταθέσουν πρόταση και φάκελο πιστοποίησης εννέα (9) Τμήματα.</a:t>
            </a:r>
          </a:p>
          <a:p>
            <a:pPr algn="just"/>
            <a:r>
              <a:rPr lang="el-GR" sz="1600" dirty="0"/>
              <a:t>Παιδαγωγικό Δημοτικής Εκπαίδευσης</a:t>
            </a:r>
          </a:p>
          <a:p>
            <a:pPr algn="just"/>
            <a:r>
              <a:rPr lang="el-GR" sz="1600" dirty="0"/>
              <a:t> Γεωπονίας Ιχθυολογίας &amp; Υδάτινου Περιβάλλοντος</a:t>
            </a:r>
          </a:p>
          <a:p>
            <a:pPr algn="just"/>
            <a:r>
              <a:rPr lang="el-GR" sz="1600" dirty="0"/>
              <a:t> Ιατρικής</a:t>
            </a:r>
          </a:p>
          <a:p>
            <a:pPr algn="just"/>
            <a:r>
              <a:rPr lang="el-GR" sz="1600" dirty="0"/>
              <a:t> Οικονομικών Επιστημών</a:t>
            </a:r>
          </a:p>
          <a:p>
            <a:pPr algn="just"/>
            <a:r>
              <a:rPr lang="el-GR" sz="1600" dirty="0"/>
              <a:t> Πολιτικών Μηχανικών </a:t>
            </a:r>
          </a:p>
          <a:p>
            <a:pPr algn="just"/>
            <a:r>
              <a:rPr lang="el-GR" sz="1600" dirty="0"/>
              <a:t>ΤΕΦΑΑ</a:t>
            </a:r>
          </a:p>
          <a:p>
            <a:pPr algn="just"/>
            <a:r>
              <a:rPr lang="el-GR" sz="1600" dirty="0"/>
              <a:t>Βιοχημείας και </a:t>
            </a:r>
            <a:r>
              <a:rPr lang="el-GR" sz="1600" dirty="0" smtClean="0"/>
              <a:t>Βιοτεχνολογίας</a:t>
            </a:r>
          </a:p>
          <a:p>
            <a:pPr algn="just"/>
            <a:r>
              <a:rPr lang="el-GR" sz="1600" dirty="0"/>
              <a:t> Γεωπονίας Φυτικής Παραγωγής &amp; Αγροτικού Περιβάλλοντος</a:t>
            </a:r>
          </a:p>
          <a:p>
            <a:pPr algn="just"/>
            <a:r>
              <a:rPr lang="el-GR" sz="1600" dirty="0"/>
              <a:t> Ηλεκτρολόγων Μηχανικών και Μηχανικών Υπολογιστών</a:t>
            </a:r>
          </a:p>
          <a:p>
            <a:pPr algn="just"/>
            <a:endParaRPr lang="el-GR" sz="1600" dirty="0"/>
          </a:p>
          <a:p>
            <a:pPr algn="just"/>
            <a:endParaRPr lang="el-GR" dirty="0"/>
          </a:p>
        </p:txBody>
      </p:sp>
      <p:sp>
        <p:nvSpPr>
          <p:cNvPr id="4" name="Θέση υποσέλιδου 3"/>
          <p:cNvSpPr>
            <a:spLocks noGrp="1"/>
          </p:cNvSpPr>
          <p:nvPr>
            <p:ph type="ftr" sz="quarter" idx="11"/>
          </p:nvPr>
        </p:nvSpPr>
        <p:spPr/>
        <p:txBody>
          <a:bodyPr/>
          <a:lstStyle/>
          <a:p>
            <a:r>
              <a:rPr lang="el-GR" smtClean="0"/>
              <a:t>ΜΟΝΑΔΑ ΔΙΑΣΦΑΛΙΣΗΣ ΠΟΙΟΤΗΤΑΣ ΠΑΝΕΠΙΣΤΗΜΙΟΥ ΘΕΣΣΑΛΙΑΣ</a:t>
            </a:r>
            <a:endParaRPr lang="en-US" dirty="0"/>
          </a:p>
        </p:txBody>
      </p:sp>
      <p:sp>
        <p:nvSpPr>
          <p:cNvPr id="5" name="Θέση αριθμού διαφάνειας 4"/>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1661876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C691E6-0D76-88B5-98EC-6461A3491B68}"/>
              </a:ext>
            </a:extLst>
          </p:cNvPr>
          <p:cNvSpPr>
            <a:spLocks noGrp="1"/>
          </p:cNvSpPr>
          <p:nvPr>
            <p:ph type="title"/>
          </p:nvPr>
        </p:nvSpPr>
        <p:spPr>
          <a:xfrm>
            <a:off x="785091" y="982133"/>
            <a:ext cx="10575636" cy="551104"/>
          </a:xfrm>
        </p:spPr>
        <p:txBody>
          <a:bodyPr>
            <a:noAutofit/>
          </a:bodyPr>
          <a:lstStyle/>
          <a:p>
            <a:r>
              <a:rPr lang="el-GR" sz="2400" dirty="0" smtClean="0">
                <a:solidFill>
                  <a:srgbClr val="C00000"/>
                </a:solidFill>
              </a:rPr>
              <a:t>ΠΑΡΑΤΗΡΗΣΕΙΣ ΔΟΜΗΣ επί </a:t>
            </a:r>
            <a:r>
              <a:rPr lang="el-GR" sz="2400" dirty="0">
                <a:solidFill>
                  <a:srgbClr val="C00000"/>
                </a:solidFill>
              </a:rPr>
              <a:t>της πρότασης πιστοποίησης (1)</a:t>
            </a:r>
          </a:p>
        </p:txBody>
      </p:sp>
      <p:sp>
        <p:nvSpPr>
          <p:cNvPr id="3" name="Θέση περιεχομένου 2">
            <a:extLst>
              <a:ext uri="{FF2B5EF4-FFF2-40B4-BE49-F238E27FC236}">
                <a16:creationId xmlns:a16="http://schemas.microsoft.com/office/drawing/2014/main" id="{99CED153-A5FB-6325-937A-978715BA1101}"/>
              </a:ext>
            </a:extLst>
          </p:cNvPr>
          <p:cNvSpPr>
            <a:spLocks noGrp="1"/>
          </p:cNvSpPr>
          <p:nvPr>
            <p:ph idx="1"/>
          </p:nvPr>
        </p:nvSpPr>
        <p:spPr>
          <a:xfrm>
            <a:off x="785091" y="1533238"/>
            <a:ext cx="10575636" cy="4650508"/>
          </a:xfrm>
        </p:spPr>
        <p:txBody>
          <a:bodyPr>
            <a:normAutofit/>
          </a:bodyPr>
          <a:lstStyle/>
          <a:p>
            <a:pPr marL="0" indent="0" algn="just">
              <a:buNone/>
            </a:pPr>
            <a:r>
              <a:rPr lang="el-GR" b="1" dirty="0" smtClean="0"/>
              <a:t>	Π1</a:t>
            </a:r>
            <a:r>
              <a:rPr lang="el-GR" b="1" dirty="0"/>
              <a:t>: Ακαδημαϊκή Πρόταση Πιστοποίησης (1)</a:t>
            </a:r>
          </a:p>
          <a:p>
            <a:pPr algn="just"/>
            <a:r>
              <a:rPr lang="el-GR" sz="2000" dirty="0"/>
              <a:t>Να </a:t>
            </a:r>
            <a:r>
              <a:rPr lang="el-GR" sz="2000" dirty="0" smtClean="0"/>
              <a:t>αφαιρεθεί το </a:t>
            </a:r>
            <a:r>
              <a:rPr lang="el-GR" sz="2000" dirty="0"/>
              <a:t>λογότυπο της ΕΘΑΑΕ από το εξώφυλλο του υποδείγματος της Πρότασης και να προστεθεί το λογότυπο του Τμήματος και του Πανεπιστημίου, καθώς και η ημερομηνία υποβολής της Πρότασης. </a:t>
            </a:r>
          </a:p>
          <a:p>
            <a:pPr algn="just"/>
            <a:r>
              <a:rPr lang="el-GR" sz="2000" dirty="0"/>
              <a:t>Το συνολικό κείμενο της Πρότασης πιστοποίησης δεν πρέπει να υπερβαίνει τις </a:t>
            </a:r>
            <a:r>
              <a:rPr lang="el-GR" sz="2000" b="1" u="sng" dirty="0"/>
              <a:t>40 σελίδες</a:t>
            </a:r>
            <a:r>
              <a:rPr lang="el-GR" sz="2000" dirty="0"/>
              <a:t>.</a:t>
            </a:r>
          </a:p>
          <a:p>
            <a:pPr algn="just"/>
            <a:r>
              <a:rPr lang="el-GR" sz="2000" dirty="0"/>
              <a:t>Να υπάρχει ενιαία μορφοποίηση σε όλο το κείμενο (γραμματοσειρά, τίτλοι, πλήρη στοίχιση του κειμένου κλπ.) και σελιδοποίηση, η οποία θα αντιστοιχεί σε αυτή </a:t>
            </a:r>
            <a:r>
              <a:rPr lang="el-GR" sz="2000" dirty="0" smtClean="0"/>
              <a:t>του αρχείου Περιεχομένων (Π0) </a:t>
            </a:r>
            <a:r>
              <a:rPr lang="el-GR" sz="2000" dirty="0"/>
              <a:t>της </a:t>
            </a:r>
            <a:r>
              <a:rPr lang="el-GR" sz="2000" dirty="0" smtClean="0"/>
              <a:t>Πρότασης</a:t>
            </a:r>
            <a:r>
              <a:rPr lang="el-GR" sz="2000" dirty="0"/>
              <a:t>.                                   </a:t>
            </a:r>
          </a:p>
          <a:p>
            <a:pPr algn="just"/>
            <a:r>
              <a:rPr lang="el-GR" sz="2000" dirty="0"/>
              <a:t>Η κάθε ενότητα της Πρότασης θα περιέχει </a:t>
            </a:r>
            <a:r>
              <a:rPr lang="el-GR" sz="2000" dirty="0" smtClean="0"/>
              <a:t>τον τίτλο και την </a:t>
            </a:r>
            <a:r>
              <a:rPr lang="el-GR" sz="2000" dirty="0"/>
              <a:t>περιγραφή του </a:t>
            </a:r>
            <a:r>
              <a:rPr lang="el-GR" sz="2000" dirty="0" smtClean="0"/>
              <a:t>κριτηρίου</a:t>
            </a:r>
            <a:r>
              <a:rPr lang="en-US" sz="2000" dirty="0" smtClean="0"/>
              <a:t> (</a:t>
            </a:r>
            <a:r>
              <a:rPr lang="el-GR" sz="2000" dirty="0" smtClean="0"/>
              <a:t>όχι την ανάλυση για το περιεχόμενο της ενότητας), </a:t>
            </a:r>
            <a:r>
              <a:rPr lang="el-GR" sz="2000" dirty="0"/>
              <a:t>όπως δίνεται στο </a:t>
            </a:r>
            <a:r>
              <a:rPr lang="el-GR" sz="2000" dirty="0" smtClean="0"/>
              <a:t>πρότυπο </a:t>
            </a:r>
            <a:r>
              <a:rPr lang="el-GR" sz="2000" dirty="0"/>
              <a:t>και θα ξεκινά από νέα σελίδα. </a:t>
            </a:r>
            <a:endParaRPr lang="en-US" sz="2000" dirty="0" smtClean="0"/>
          </a:p>
          <a:p>
            <a:pPr algn="just"/>
            <a:r>
              <a:rPr lang="el-GR" sz="2000" dirty="0" smtClean="0"/>
              <a:t>Το περιεχόμενο κάθε ενότητας στο υπόδειγμα δίνει πληροφορίες για το τι πρέπει να περιλαμβάνει η ενότητα και δεν πρέπει να χρησιμοποιείται αυτούσιο στη σύνταξη της Πρότασης.</a:t>
            </a:r>
          </a:p>
        </p:txBody>
      </p:sp>
      <p:sp>
        <p:nvSpPr>
          <p:cNvPr id="5" name="Θέση αριθμού διαφάνειας 4">
            <a:extLst>
              <a:ext uri="{FF2B5EF4-FFF2-40B4-BE49-F238E27FC236}">
                <a16:creationId xmlns:a16="http://schemas.microsoft.com/office/drawing/2014/main" id="{B1844940-3A97-F82E-7AC7-6F3459F6169F}"/>
              </a:ext>
            </a:extLst>
          </p:cNvPr>
          <p:cNvSpPr>
            <a:spLocks noGrp="1"/>
          </p:cNvSpPr>
          <p:nvPr>
            <p:ph type="sldNum" sz="quarter" idx="12"/>
          </p:nvPr>
        </p:nvSpPr>
        <p:spPr/>
        <p:txBody>
          <a:bodyPr/>
          <a:lstStyle/>
          <a:p>
            <a:fld id="{69E57DC2-970A-4B3E-BB1C-7A09969E49DF}" type="slidenum">
              <a:rPr lang="en-US" smtClean="0"/>
              <a:t>5</a:t>
            </a:fld>
            <a:endParaRPr lang="en-US" dirty="0"/>
          </a:p>
        </p:txBody>
      </p:sp>
      <p:pic>
        <p:nvPicPr>
          <p:cNvPr id="6" name="Εικόνα 5"/>
          <p:cNvPicPr>
            <a:picLocks noChangeAspect="1"/>
          </p:cNvPicPr>
          <p:nvPr/>
        </p:nvPicPr>
        <p:blipFill>
          <a:blip r:embed="rId2"/>
          <a:stretch>
            <a:fillRect/>
          </a:stretch>
        </p:blipFill>
        <p:spPr>
          <a:xfrm>
            <a:off x="613263" y="606565"/>
            <a:ext cx="731583" cy="926672"/>
          </a:xfrm>
          <a:prstGeom prst="rect">
            <a:avLst/>
          </a:prstGeom>
        </p:spPr>
      </p:pic>
    </p:spTree>
    <p:extLst>
      <p:ext uri="{BB962C8B-B14F-4D97-AF65-F5344CB8AC3E}">
        <p14:creationId xmlns:p14="http://schemas.microsoft.com/office/powerpoint/2010/main" val="1778950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3CE6D6-63DE-DAA0-1DC6-AF3ACC8D04C3}"/>
              </a:ext>
            </a:extLst>
          </p:cNvPr>
          <p:cNvSpPr>
            <a:spLocks noGrp="1"/>
          </p:cNvSpPr>
          <p:nvPr>
            <p:ph type="title"/>
          </p:nvPr>
        </p:nvSpPr>
        <p:spPr>
          <a:xfrm>
            <a:off x="1295401" y="982132"/>
            <a:ext cx="9601197" cy="929027"/>
          </a:xfrm>
        </p:spPr>
        <p:txBody>
          <a:bodyPr>
            <a:normAutofit/>
          </a:bodyPr>
          <a:lstStyle/>
          <a:p>
            <a:r>
              <a:rPr lang="el-GR" sz="2400" dirty="0" smtClean="0">
                <a:solidFill>
                  <a:srgbClr val="C00000"/>
                </a:solidFill>
              </a:rPr>
              <a:t>ΓΕΝΙΚΕΣ </a:t>
            </a:r>
            <a:r>
              <a:rPr lang="el-GR" sz="2400" dirty="0">
                <a:solidFill>
                  <a:srgbClr val="C00000"/>
                </a:solidFill>
              </a:rPr>
              <a:t>ΠΑΡΑΤΗΡΗΣΕΙΣ επί της πρότασης </a:t>
            </a:r>
            <a:r>
              <a:rPr lang="el-GR" sz="2400" dirty="0" smtClean="0">
                <a:solidFill>
                  <a:srgbClr val="C00000"/>
                </a:solidFill>
              </a:rPr>
              <a:t>πιστοποίησης (2)</a:t>
            </a:r>
            <a:endParaRPr lang="el-GR" sz="2400" dirty="0">
              <a:solidFill>
                <a:srgbClr val="C00000"/>
              </a:solidFill>
            </a:endParaRPr>
          </a:p>
        </p:txBody>
      </p:sp>
      <p:sp>
        <p:nvSpPr>
          <p:cNvPr id="3" name="Θέση περιεχομένου 2">
            <a:extLst>
              <a:ext uri="{FF2B5EF4-FFF2-40B4-BE49-F238E27FC236}">
                <a16:creationId xmlns:a16="http://schemas.microsoft.com/office/drawing/2014/main" id="{4DF4A610-E67C-52F6-39D0-FA121E843A34}"/>
              </a:ext>
            </a:extLst>
          </p:cNvPr>
          <p:cNvSpPr>
            <a:spLocks noGrp="1"/>
          </p:cNvSpPr>
          <p:nvPr>
            <p:ph idx="1"/>
          </p:nvPr>
        </p:nvSpPr>
        <p:spPr>
          <a:xfrm>
            <a:off x="1025236" y="1754909"/>
            <a:ext cx="10233891" cy="4294909"/>
          </a:xfrm>
        </p:spPr>
        <p:txBody>
          <a:bodyPr>
            <a:normAutofit/>
          </a:bodyPr>
          <a:lstStyle/>
          <a:p>
            <a:pPr marL="0" lvl="0" indent="0" algn="just">
              <a:buClr>
                <a:srgbClr val="D9B247"/>
              </a:buClr>
              <a:buNone/>
            </a:pPr>
            <a:r>
              <a:rPr lang="el-GR" b="1" dirty="0">
                <a:solidFill>
                  <a:prstClr val="black">
                    <a:lumMod val="85000"/>
                    <a:lumOff val="15000"/>
                  </a:prstClr>
                </a:solidFill>
              </a:rPr>
              <a:t>Π1: Ακαδημαϊκή Πρόταση </a:t>
            </a:r>
            <a:r>
              <a:rPr lang="el-GR" b="1" dirty="0" smtClean="0">
                <a:solidFill>
                  <a:prstClr val="black">
                    <a:lumMod val="85000"/>
                    <a:lumOff val="15000"/>
                  </a:prstClr>
                </a:solidFill>
              </a:rPr>
              <a:t>Πιστοποίησης</a:t>
            </a:r>
            <a:endParaRPr lang="el-GR" sz="2200" dirty="0"/>
          </a:p>
          <a:p>
            <a:pPr algn="just"/>
            <a:r>
              <a:rPr lang="el-GR" sz="2200" dirty="0" smtClean="0"/>
              <a:t> Οι </a:t>
            </a:r>
            <a:r>
              <a:rPr lang="el-GR" sz="2200" dirty="0"/>
              <a:t>αναφορές να είναι </a:t>
            </a:r>
            <a:r>
              <a:rPr lang="el-GR" sz="2200" dirty="0" smtClean="0"/>
              <a:t>περιεκτικές </a:t>
            </a:r>
            <a:r>
              <a:rPr lang="el-GR" sz="2200" dirty="0"/>
              <a:t>και </a:t>
            </a:r>
            <a:r>
              <a:rPr lang="el-GR" sz="2200" dirty="0" smtClean="0"/>
              <a:t>κατανοητές, να </a:t>
            </a:r>
            <a:r>
              <a:rPr lang="el-GR" sz="2200" dirty="0"/>
              <a:t>δίνουν το ακριβές περιεχόμενο, όπως περιγράφεται στην ανάλυση της κάθε ενότητας στο </a:t>
            </a:r>
            <a:r>
              <a:rPr lang="el-GR" sz="2200" dirty="0" smtClean="0"/>
              <a:t>υπόδειγμα της πρότασης, χωρίς ασάφειες και περιγραφή διαδικασιών που δεν απαιτούνται.</a:t>
            </a:r>
            <a:endParaRPr lang="el-GR" sz="2200" dirty="0"/>
          </a:p>
          <a:p>
            <a:pPr algn="just"/>
            <a:r>
              <a:rPr lang="el-GR" sz="2200" dirty="0"/>
              <a:t>Στοιχεία που επαναλαμβάνονται σε περισσότερες από μία ενότητες πρέπει να αποφεύγονται, γιατί </a:t>
            </a:r>
            <a:r>
              <a:rPr lang="el-GR" sz="2200" dirty="0" err="1" smtClean="0"/>
              <a:t>αποδομείται</a:t>
            </a:r>
            <a:r>
              <a:rPr lang="el-GR" sz="2200" dirty="0" smtClean="0"/>
              <a:t> </a:t>
            </a:r>
            <a:r>
              <a:rPr lang="el-GR" sz="2200" dirty="0"/>
              <a:t>το νόημα της ενότητας και κουράζουν.  Εάν ένα στοιχείο αναφοράς αναλύεται σε επόμενη ενότητα, πρέπει απλά να αναφερθεί με την επισήμανση ότι αναλύεται περαιτέρω στην χ ενότητα</a:t>
            </a:r>
            <a:r>
              <a:rPr lang="el-GR" sz="2200" dirty="0" smtClean="0"/>
              <a:t>. Προσοχή σε αντιφάσεις ανάμεσα στις ενότητες.</a:t>
            </a:r>
            <a:endParaRPr lang="el-GR" sz="2200" dirty="0"/>
          </a:p>
          <a:p>
            <a:pPr algn="just"/>
            <a:r>
              <a:rPr lang="el-GR" sz="2200" dirty="0"/>
              <a:t>Να αποφεύγεται η παράθεση πινάκων, σχημάτων, εικόνων  κλπ., αλλά να γίνεται  αναφορά στο σχετικό </a:t>
            </a:r>
            <a:r>
              <a:rPr lang="el-GR" sz="2200" dirty="0" smtClean="0"/>
              <a:t>αρχείο/παράρτημα </a:t>
            </a:r>
            <a:r>
              <a:rPr lang="el-GR" sz="2200" dirty="0"/>
              <a:t>τεκμηρίωσης του φακέλου πιστοποίησης, όταν χρειάζεται.</a:t>
            </a:r>
          </a:p>
        </p:txBody>
      </p:sp>
      <p:sp>
        <p:nvSpPr>
          <p:cNvPr id="4" name="Θέση υποσέλιδου 3">
            <a:extLst>
              <a:ext uri="{FF2B5EF4-FFF2-40B4-BE49-F238E27FC236}">
                <a16:creationId xmlns:a16="http://schemas.microsoft.com/office/drawing/2014/main" id="{31E72930-86D6-028F-EA86-251028EEC439}"/>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676BD199-83E5-CD84-610C-2F6AFA8580A7}"/>
              </a:ext>
            </a:extLst>
          </p:cNvPr>
          <p:cNvSpPr>
            <a:spLocks noGrp="1"/>
          </p:cNvSpPr>
          <p:nvPr>
            <p:ph type="sldNum" sz="quarter" idx="12"/>
          </p:nvPr>
        </p:nvSpPr>
        <p:spPr/>
        <p:txBody>
          <a:bodyPr/>
          <a:lstStyle/>
          <a:p>
            <a:fld id="{69E57DC2-970A-4B3E-BB1C-7A09969E49DF}" type="slidenum">
              <a:rPr lang="en-US" smtClean="0"/>
              <a:t>6</a:t>
            </a:fld>
            <a:endParaRPr lang="en-US" dirty="0"/>
          </a:p>
        </p:txBody>
      </p:sp>
      <p:pic>
        <p:nvPicPr>
          <p:cNvPr id="6" name="Εικόνα 5"/>
          <p:cNvPicPr>
            <a:picLocks noChangeAspect="1"/>
          </p:cNvPicPr>
          <p:nvPr/>
        </p:nvPicPr>
        <p:blipFill>
          <a:blip r:embed="rId2"/>
          <a:stretch>
            <a:fillRect/>
          </a:stretch>
        </p:blipFill>
        <p:spPr>
          <a:xfrm>
            <a:off x="677918" y="707393"/>
            <a:ext cx="731583" cy="926672"/>
          </a:xfrm>
          <a:prstGeom prst="rect">
            <a:avLst/>
          </a:prstGeom>
        </p:spPr>
      </p:pic>
    </p:spTree>
    <p:extLst>
      <p:ext uri="{BB962C8B-B14F-4D97-AF65-F5344CB8AC3E}">
        <p14:creationId xmlns:p14="http://schemas.microsoft.com/office/powerpoint/2010/main" val="3050051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5BFC51-C01B-8E87-B6C3-6501EC2224F3}"/>
              </a:ext>
            </a:extLst>
          </p:cNvPr>
          <p:cNvSpPr>
            <a:spLocks noGrp="1"/>
          </p:cNvSpPr>
          <p:nvPr>
            <p:ph type="title"/>
          </p:nvPr>
        </p:nvSpPr>
        <p:spPr>
          <a:xfrm>
            <a:off x="1570182" y="982133"/>
            <a:ext cx="9326416" cy="384850"/>
          </a:xfrm>
        </p:spPr>
        <p:txBody>
          <a:bodyPr>
            <a:normAutofit fontScale="90000"/>
          </a:bodyPr>
          <a:lstStyle/>
          <a:p>
            <a:r>
              <a:rPr lang="el-GR" sz="2400" dirty="0">
                <a:solidFill>
                  <a:srgbClr val="C00000"/>
                </a:solidFill>
              </a:rPr>
              <a:t>1.	ΣΤΡΑΤΗΓΙΚΗ, ΠΟΛΙΤΙΚΗ ΚΑΙ ΣΤΟΧΟΘΕΣΙΑ ΠΟΙΟΤΗΤΑΣ</a:t>
            </a:r>
          </a:p>
        </p:txBody>
      </p:sp>
      <p:sp>
        <p:nvSpPr>
          <p:cNvPr id="3" name="Θέση περιεχομένου 2">
            <a:extLst>
              <a:ext uri="{FF2B5EF4-FFF2-40B4-BE49-F238E27FC236}">
                <a16:creationId xmlns:a16="http://schemas.microsoft.com/office/drawing/2014/main" id="{064F12CF-F8FA-E46E-0E29-2C7F3E44CB78}"/>
              </a:ext>
            </a:extLst>
          </p:cNvPr>
          <p:cNvSpPr>
            <a:spLocks noGrp="1"/>
          </p:cNvSpPr>
          <p:nvPr>
            <p:ph idx="1"/>
          </p:nvPr>
        </p:nvSpPr>
        <p:spPr>
          <a:xfrm>
            <a:off x="1295401" y="1939636"/>
            <a:ext cx="9601195" cy="3813102"/>
          </a:xfrm>
        </p:spPr>
        <p:txBody>
          <a:bodyPr>
            <a:normAutofit/>
          </a:bodyPr>
          <a:lstStyle/>
          <a:p>
            <a:pPr marL="0" indent="0" algn="just">
              <a:buNone/>
            </a:pPr>
            <a:r>
              <a:rPr lang="el-GR" sz="2000" b="1" dirty="0" smtClean="0"/>
              <a:t>Τεκμηρίωση ενότητας </a:t>
            </a:r>
          </a:p>
          <a:p>
            <a:pPr marL="0" indent="0" algn="just">
              <a:buNone/>
            </a:pPr>
            <a:r>
              <a:rPr lang="el-GR" sz="2000" dirty="0" smtClean="0"/>
              <a:t>Π1.1 </a:t>
            </a:r>
            <a:r>
              <a:rPr lang="el-GR" sz="2000" dirty="0" err="1"/>
              <a:t>Επικαιροποιημένο</a:t>
            </a:r>
            <a:r>
              <a:rPr lang="el-GR" sz="2000" dirty="0"/>
              <a:t> στρατηγικό σχέδιο του Ιδρύματος στο οποίο να περιλαμβάνεται η στρατηγική για την ποιότητα</a:t>
            </a:r>
          </a:p>
          <a:p>
            <a:pPr marL="0" indent="0" algn="just">
              <a:buNone/>
            </a:pPr>
            <a:r>
              <a:rPr lang="el-GR" sz="2000" dirty="0"/>
              <a:t>Π1.2 Επιχειρησιακό σχέδιο τετραετίας του ΠΠΣ </a:t>
            </a:r>
          </a:p>
          <a:p>
            <a:pPr marL="0" indent="0" algn="just">
              <a:buNone/>
            </a:pPr>
            <a:r>
              <a:rPr lang="el-GR" sz="2000" dirty="0"/>
              <a:t>Π1.3 </a:t>
            </a:r>
            <a:r>
              <a:rPr lang="el-GR" sz="2000" dirty="0" err="1"/>
              <a:t>Επικαιροποιημένη</a:t>
            </a:r>
            <a:r>
              <a:rPr lang="el-GR" sz="2000" dirty="0"/>
              <a:t> Πολιτική Ποιότητας του ΠΠΣ</a:t>
            </a:r>
          </a:p>
          <a:p>
            <a:pPr marL="0" indent="0" algn="just">
              <a:buNone/>
            </a:pPr>
            <a:r>
              <a:rPr lang="el-GR" sz="2000" dirty="0"/>
              <a:t>Π1.4 </a:t>
            </a:r>
            <a:r>
              <a:rPr lang="el-GR" sz="2000" dirty="0" err="1"/>
              <a:t>Στοχοθεσία</a:t>
            </a:r>
            <a:r>
              <a:rPr lang="el-GR" sz="2000" dirty="0"/>
              <a:t> Ποιότητας της ακαδημαϊκής μονάδας για το </a:t>
            </a:r>
            <a:r>
              <a:rPr lang="el-GR" sz="2000" dirty="0" smtClean="0"/>
              <a:t>ΠΠΣ (</a:t>
            </a:r>
            <a:r>
              <a:rPr lang="el-GR" sz="1300" dirty="0" smtClean="0"/>
              <a:t>Στη </a:t>
            </a:r>
            <a:r>
              <a:rPr lang="el-GR" sz="1300" dirty="0" err="1"/>
              <a:t>στοχοθεσία</a:t>
            </a:r>
            <a:r>
              <a:rPr lang="el-GR" sz="1300" dirty="0"/>
              <a:t> θα χρησιμοποιηθούν οι δείκτες Δ των ετήσιων αναφορών της  ΕΘΑΑΕ, καθώς και αν είναι απαραίτητο κατηγορίες Μ από τα ετήσια δεδομένα που καταχωρούν οι γραμματείες στο σύστημα ΟΠΕΣΠ της ΕΘΑΑΕ, ως υποκατηγορίες των βασικών </a:t>
            </a:r>
            <a:r>
              <a:rPr lang="el-GR" sz="1300" dirty="0" smtClean="0"/>
              <a:t>στόχων, οι στόχοι να σχετίζονται και με βελτίωση ως προς τις συστάσεις της προηγούμενης πιστοποίησης. </a:t>
            </a:r>
            <a:r>
              <a:rPr lang="el-GR" sz="1300" dirty="0"/>
              <a:t>Στόχοι λίγοι, σαφείς, μετρήσιμοι, εφικτοί και υλοποιήσιμοι </a:t>
            </a:r>
            <a:r>
              <a:rPr lang="el-GR" sz="1300" dirty="0" smtClean="0"/>
              <a:t>.) </a:t>
            </a:r>
            <a:endParaRPr lang="el-GR" sz="2000" dirty="0"/>
          </a:p>
          <a:p>
            <a:pPr marL="0" indent="0" algn="just">
              <a:buNone/>
            </a:pPr>
            <a:r>
              <a:rPr lang="el-GR" sz="2000" dirty="0"/>
              <a:t>Π1.5 Κώδικας Δεοντολογίας (Ν. 4957/2022, άρθρο 217</a:t>
            </a:r>
            <a:r>
              <a:rPr lang="el-GR" sz="2000" dirty="0" smtClean="0"/>
              <a:t>) </a:t>
            </a:r>
            <a:r>
              <a:rPr lang="el-GR" sz="1600" dirty="0" smtClean="0"/>
              <a:t>(πρότυπο αρχείο Π1.5)</a:t>
            </a:r>
            <a:endParaRPr lang="el-GR" sz="1600" dirty="0"/>
          </a:p>
          <a:p>
            <a:pPr marL="0" indent="0" algn="just">
              <a:buNone/>
            </a:pPr>
            <a:endParaRPr lang="el-GR" dirty="0"/>
          </a:p>
          <a:p>
            <a:endParaRPr lang="el-GR" dirty="0"/>
          </a:p>
        </p:txBody>
      </p:sp>
      <p:sp>
        <p:nvSpPr>
          <p:cNvPr id="4" name="Θέση υποσέλιδου 3">
            <a:extLst>
              <a:ext uri="{FF2B5EF4-FFF2-40B4-BE49-F238E27FC236}">
                <a16:creationId xmlns:a16="http://schemas.microsoft.com/office/drawing/2014/main" id="{22D118BE-3F24-F165-7310-220266A5E9A4}"/>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19F42FC4-7FDB-A344-C09E-EFB36129C177}"/>
              </a:ext>
            </a:extLst>
          </p:cNvPr>
          <p:cNvSpPr>
            <a:spLocks noGrp="1"/>
          </p:cNvSpPr>
          <p:nvPr>
            <p:ph type="sldNum" sz="quarter" idx="12"/>
          </p:nvPr>
        </p:nvSpPr>
        <p:spPr/>
        <p:txBody>
          <a:bodyPr/>
          <a:lstStyle/>
          <a:p>
            <a:fld id="{69E57DC2-970A-4B3E-BB1C-7A09969E49DF}" type="slidenum">
              <a:rPr lang="en-US" smtClean="0"/>
              <a:t>7</a:t>
            </a:fld>
            <a:endParaRPr lang="en-US" dirty="0"/>
          </a:p>
        </p:txBody>
      </p:sp>
      <p:pic>
        <p:nvPicPr>
          <p:cNvPr id="6" name="Εικόνα 5"/>
          <p:cNvPicPr>
            <a:picLocks noChangeAspect="1"/>
          </p:cNvPicPr>
          <p:nvPr/>
        </p:nvPicPr>
        <p:blipFill>
          <a:blip r:embed="rId2"/>
          <a:stretch>
            <a:fillRect/>
          </a:stretch>
        </p:blipFill>
        <p:spPr>
          <a:xfrm>
            <a:off x="761044" y="656573"/>
            <a:ext cx="731583" cy="926672"/>
          </a:xfrm>
          <a:prstGeom prst="rect">
            <a:avLst/>
          </a:prstGeom>
        </p:spPr>
      </p:pic>
    </p:spTree>
    <p:extLst>
      <p:ext uri="{BB962C8B-B14F-4D97-AF65-F5344CB8AC3E}">
        <p14:creationId xmlns:p14="http://schemas.microsoft.com/office/powerpoint/2010/main" val="22605683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F6F678-3DE8-0FAF-E926-AD0B80014B40}"/>
              </a:ext>
            </a:extLst>
          </p:cNvPr>
          <p:cNvSpPr>
            <a:spLocks noGrp="1"/>
          </p:cNvSpPr>
          <p:nvPr>
            <p:ph type="title"/>
          </p:nvPr>
        </p:nvSpPr>
        <p:spPr>
          <a:xfrm>
            <a:off x="1450110" y="701964"/>
            <a:ext cx="9337964" cy="745836"/>
          </a:xfrm>
        </p:spPr>
        <p:txBody>
          <a:bodyPr>
            <a:normAutofit fontScale="90000"/>
          </a:bodyPr>
          <a:lstStyle/>
          <a:p>
            <a:r>
              <a:rPr lang="el-GR" sz="2400" dirty="0">
                <a:solidFill>
                  <a:srgbClr val="C00000"/>
                </a:solidFill>
              </a:rPr>
              <a:t>2.	ΣΧΕΔΙΑΣΜΟΣ, ΕΓΚΡΙΣΗ ΚΑΙ ΠΑΡΑΚΟΛΟΥΘΗΣΗ ΤΗΣ ΠΟΙΟΤΗΤΑΣ ΤΩΝ ΠΠΣ</a:t>
            </a:r>
          </a:p>
        </p:txBody>
      </p:sp>
      <p:sp>
        <p:nvSpPr>
          <p:cNvPr id="3" name="Θέση περιεχομένου 2">
            <a:extLst>
              <a:ext uri="{FF2B5EF4-FFF2-40B4-BE49-F238E27FC236}">
                <a16:creationId xmlns:a16="http://schemas.microsoft.com/office/drawing/2014/main" id="{C3097C2A-AC54-7443-27DF-EE6B7B14B0CE}"/>
              </a:ext>
            </a:extLst>
          </p:cNvPr>
          <p:cNvSpPr>
            <a:spLocks noGrp="1"/>
          </p:cNvSpPr>
          <p:nvPr>
            <p:ph idx="1"/>
          </p:nvPr>
        </p:nvSpPr>
        <p:spPr>
          <a:xfrm>
            <a:off x="877455" y="2032000"/>
            <a:ext cx="10400144" cy="3937000"/>
          </a:xfrm>
        </p:spPr>
        <p:txBody>
          <a:bodyPr>
            <a:noAutofit/>
          </a:bodyPr>
          <a:lstStyle/>
          <a:p>
            <a:r>
              <a:rPr lang="el-GR" sz="2000" b="1" dirty="0"/>
              <a:t>Τεκμηρίωση/Παραρτήματα</a:t>
            </a:r>
            <a:endParaRPr lang="el-GR" sz="2000" dirty="0"/>
          </a:p>
          <a:p>
            <a:r>
              <a:rPr lang="el-GR" sz="2000" dirty="0"/>
              <a:t>Π2.1 Οδηγός Σπουδών </a:t>
            </a:r>
            <a:r>
              <a:rPr lang="el-GR" sz="2000" u="sng" dirty="0"/>
              <a:t>του τρέχοντος ακαδημαϊκού έτους </a:t>
            </a:r>
            <a:r>
              <a:rPr lang="el-GR" sz="2000" b="1" u="sng" dirty="0" smtClean="0"/>
              <a:t>*</a:t>
            </a:r>
            <a:r>
              <a:rPr lang="el-GR" sz="2000" dirty="0" smtClean="0"/>
              <a:t>(με </a:t>
            </a:r>
            <a:r>
              <a:rPr lang="el-GR" sz="2000" dirty="0"/>
              <a:t>το σύνολο των πιστωτικών μονάδων </a:t>
            </a:r>
            <a:r>
              <a:rPr lang="en-US" sz="2000" dirty="0"/>
              <a:t>ECTS</a:t>
            </a:r>
            <a:r>
              <a:rPr lang="el-GR" sz="2000" dirty="0"/>
              <a:t> του ΠΠΣ και τα προσδοκώμενα μαθησιακά αποτελέσματα του ΠΠΣ)</a:t>
            </a:r>
          </a:p>
          <a:p>
            <a:r>
              <a:rPr lang="el-GR" sz="2000" dirty="0"/>
              <a:t>Π2.2 Περιγράμματα μαθημάτων (και διπλωματικής εργασίας) σύμφωνα με το υπόδειγμα της </a:t>
            </a:r>
            <a:r>
              <a:rPr lang="el-GR" sz="2000" dirty="0" smtClean="0"/>
              <a:t>ΕΘΑΑΕ (περίγραμμα μαθήματος)</a:t>
            </a:r>
            <a:endParaRPr lang="el-GR" sz="2000" dirty="0"/>
          </a:p>
          <a:p>
            <a:r>
              <a:rPr lang="el-GR" sz="2000" dirty="0"/>
              <a:t>Π2.3 Στοιχεία αλληλογραφίας με εξωτερικούς φορείς για την παροχή γνώμης για το σχεδιασμό και τη δομή του </a:t>
            </a:r>
            <a:r>
              <a:rPr lang="el-GR" sz="2000" dirty="0" smtClean="0"/>
              <a:t>ΠΠΣ (ερωτηματολόγιο, στοιχεία έρευνας </a:t>
            </a:r>
            <a:r>
              <a:rPr lang="el-GR" sz="2000" dirty="0" err="1" smtClean="0"/>
              <a:t>κλπ</a:t>
            </a:r>
            <a:r>
              <a:rPr lang="el-GR" sz="2000" dirty="0" smtClean="0"/>
              <a:t>)</a:t>
            </a:r>
          </a:p>
          <a:p>
            <a:endParaRPr lang="el-GR" sz="2000" dirty="0"/>
          </a:p>
          <a:p>
            <a:pPr marL="0" indent="0" algn="just">
              <a:buNone/>
            </a:pPr>
            <a:r>
              <a:rPr lang="el-GR" sz="1400" b="1" dirty="0" smtClean="0"/>
              <a:t>* ΣΕ ΠΕΡΙΠΤΩΣΗ ΑΝΑΘΕΩΡΗΜΕΝΟΥ ΟΣ ΓΙΑ ΤΟ ΕΠΟΜΕΝΟ ΕΤΟΣ, ΕΠΙΣΥΝΑΠΤΕΤΑΙ Ο ΑΝΑΘΕΩΡΗΜΕΝΟΣ ΟΔΗΓΟΣ ΣΠΟΥΔΩΝ</a:t>
            </a:r>
            <a:endParaRPr lang="el-GR" sz="1400" b="1" dirty="0"/>
          </a:p>
        </p:txBody>
      </p:sp>
      <p:sp>
        <p:nvSpPr>
          <p:cNvPr id="4" name="Θέση υποσέλιδου 3">
            <a:extLst>
              <a:ext uri="{FF2B5EF4-FFF2-40B4-BE49-F238E27FC236}">
                <a16:creationId xmlns:a16="http://schemas.microsoft.com/office/drawing/2014/main" id="{AC9735B0-67D1-7896-A022-C344BFB79C6D}"/>
              </a:ext>
            </a:extLst>
          </p:cNvPr>
          <p:cNvSpPr>
            <a:spLocks noGrp="1"/>
          </p:cNvSpPr>
          <p:nvPr>
            <p:ph type="ftr" sz="quarter" idx="11"/>
          </p:nvPr>
        </p:nvSpPr>
        <p:spPr/>
        <p:txBody>
          <a:bodyPr/>
          <a:lstStyle/>
          <a:p>
            <a:r>
              <a:rPr lang="el-GR" dirty="0"/>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A2851B56-842E-D5AE-9BBD-3EB4B3617462}"/>
              </a:ext>
            </a:extLst>
          </p:cNvPr>
          <p:cNvSpPr>
            <a:spLocks noGrp="1"/>
          </p:cNvSpPr>
          <p:nvPr>
            <p:ph type="sldNum" sz="quarter" idx="12"/>
          </p:nvPr>
        </p:nvSpPr>
        <p:spPr/>
        <p:txBody>
          <a:bodyPr/>
          <a:lstStyle/>
          <a:p>
            <a:fld id="{69E57DC2-970A-4B3E-BB1C-7A09969E49DF}" type="slidenum">
              <a:rPr lang="en-US" smtClean="0"/>
              <a:t>8</a:t>
            </a:fld>
            <a:endParaRPr lang="en-US" dirty="0"/>
          </a:p>
        </p:txBody>
      </p:sp>
      <p:pic>
        <p:nvPicPr>
          <p:cNvPr id="6" name="Εικόνα 5"/>
          <p:cNvPicPr>
            <a:picLocks noChangeAspect="1"/>
          </p:cNvPicPr>
          <p:nvPr/>
        </p:nvPicPr>
        <p:blipFill>
          <a:blip r:embed="rId2"/>
          <a:stretch>
            <a:fillRect/>
          </a:stretch>
        </p:blipFill>
        <p:spPr>
          <a:xfrm>
            <a:off x="563818" y="557283"/>
            <a:ext cx="731583" cy="926672"/>
          </a:xfrm>
          <a:prstGeom prst="rect">
            <a:avLst/>
          </a:prstGeom>
        </p:spPr>
      </p:pic>
    </p:spTree>
    <p:extLst>
      <p:ext uri="{BB962C8B-B14F-4D97-AF65-F5344CB8AC3E}">
        <p14:creationId xmlns:p14="http://schemas.microsoft.com/office/powerpoint/2010/main" val="2446336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95401" y="772160"/>
            <a:ext cx="9601195" cy="538481"/>
          </a:xfrm>
        </p:spPr>
        <p:txBody>
          <a:bodyPr>
            <a:normAutofit fontScale="90000"/>
          </a:bodyPr>
          <a:lstStyle/>
          <a:p>
            <a:r>
              <a:rPr lang="el-GR" sz="2400" dirty="0" smtClean="0">
                <a:solidFill>
                  <a:srgbClr val="C00000"/>
                </a:solidFill>
              </a:rPr>
              <a:t>  3.ΦΟΙΤΗΤΟ-ΚΕΝΤΡΙΚΗ </a:t>
            </a:r>
            <a:r>
              <a:rPr lang="el-GR" sz="2400" dirty="0">
                <a:solidFill>
                  <a:srgbClr val="C00000"/>
                </a:solidFill>
              </a:rPr>
              <a:t>ΜΑΘΗΣΗ, ΔΙΔΑΣΚΑΛΙΑ ΚΑΙ ΑΞΙΟΛΟΓΗΣΗ</a:t>
            </a:r>
          </a:p>
        </p:txBody>
      </p:sp>
      <p:sp>
        <p:nvSpPr>
          <p:cNvPr id="3" name="Θέση περιεχομένου 2"/>
          <p:cNvSpPr>
            <a:spLocks noGrp="1"/>
          </p:cNvSpPr>
          <p:nvPr>
            <p:ph idx="1"/>
          </p:nvPr>
        </p:nvSpPr>
        <p:spPr>
          <a:xfrm>
            <a:off x="1108364" y="1939636"/>
            <a:ext cx="9788233" cy="4171602"/>
          </a:xfrm>
        </p:spPr>
        <p:txBody>
          <a:bodyPr>
            <a:normAutofit/>
          </a:bodyPr>
          <a:lstStyle/>
          <a:p>
            <a:r>
              <a:rPr lang="el-GR" sz="2000" b="1" dirty="0"/>
              <a:t>Τεκμηρίωση/Παραρτήματα</a:t>
            </a:r>
          </a:p>
          <a:p>
            <a:r>
              <a:rPr lang="el-GR" sz="2000" dirty="0"/>
              <a:t>Π3.1 Αξιολόγηση από τους φοιτητές: Δείγμα πλήρως συμπληρωμένου ερωτηματολογίου αξιολόγησης μαθήματος /διδάσκοντα από τους φοιτητές. </a:t>
            </a:r>
            <a:r>
              <a:rPr lang="el-GR" sz="2000" b="1" dirty="0"/>
              <a:t>Αποτελέσματα της στατιστικής</a:t>
            </a:r>
            <a:r>
              <a:rPr lang="el-GR" sz="2000" u="sng" dirty="0"/>
              <a:t> </a:t>
            </a:r>
            <a:r>
              <a:rPr lang="el-GR" sz="2000" b="1" dirty="0"/>
              <a:t>επεξεργασίας</a:t>
            </a:r>
            <a:r>
              <a:rPr lang="el-GR" sz="2000" dirty="0"/>
              <a:t> του συνόλου των ερωτηματολογίων </a:t>
            </a:r>
            <a:r>
              <a:rPr lang="el-GR" sz="2000" b="1" dirty="0"/>
              <a:t>ανά ερώτηση </a:t>
            </a:r>
            <a:r>
              <a:rPr lang="el-GR" sz="2000" dirty="0"/>
              <a:t>για δύο </a:t>
            </a:r>
            <a:r>
              <a:rPr lang="el-GR" sz="2000" dirty="0" err="1"/>
              <a:t>ακαδ</a:t>
            </a:r>
            <a:r>
              <a:rPr lang="el-GR" sz="2000" dirty="0"/>
              <a:t>. εξάμηνα. </a:t>
            </a:r>
            <a:r>
              <a:rPr lang="el-GR" sz="2000" b="1" dirty="0"/>
              <a:t>Σχολιασμός των αποτελεσμάτων </a:t>
            </a:r>
            <a:r>
              <a:rPr lang="el-GR" sz="2000" dirty="0"/>
              <a:t>και προτάσεις αντιμετώπισης των αδυναμιών</a:t>
            </a:r>
          </a:p>
          <a:p>
            <a:r>
              <a:rPr lang="el-GR" sz="2000" dirty="0"/>
              <a:t>Π3.2 Κανονισμός διαχείρισης παραπόνων και ενστάσεων φοιτητών</a:t>
            </a:r>
          </a:p>
          <a:p>
            <a:r>
              <a:rPr lang="el-GR" sz="2000" dirty="0"/>
              <a:t>Π3.3 Κανονισμός λειτουργίας θεσμού ακαδημαϊκού συμβούλου</a:t>
            </a:r>
          </a:p>
          <a:p>
            <a:endParaRPr lang="el-GR" dirty="0"/>
          </a:p>
        </p:txBody>
      </p:sp>
      <p:sp>
        <p:nvSpPr>
          <p:cNvPr id="5" name="Θέση αριθμού διαφάνειας 4"/>
          <p:cNvSpPr>
            <a:spLocks noGrp="1"/>
          </p:cNvSpPr>
          <p:nvPr>
            <p:ph type="sldNum" sz="quarter" idx="12"/>
          </p:nvPr>
        </p:nvSpPr>
        <p:spPr/>
        <p:txBody>
          <a:bodyPr/>
          <a:lstStyle/>
          <a:p>
            <a:fld id="{69E57DC2-970A-4B3E-BB1C-7A09969E49DF}" type="slidenum">
              <a:rPr lang="en-US" smtClean="0"/>
              <a:t>9</a:t>
            </a:fld>
            <a:endParaRPr lang="en-US" dirty="0"/>
          </a:p>
        </p:txBody>
      </p:sp>
      <p:pic>
        <p:nvPicPr>
          <p:cNvPr id="6" name="Εικόνα 5"/>
          <p:cNvPicPr>
            <a:picLocks noChangeAspect="1"/>
          </p:cNvPicPr>
          <p:nvPr/>
        </p:nvPicPr>
        <p:blipFill>
          <a:blip r:embed="rId2"/>
          <a:stretch>
            <a:fillRect/>
          </a:stretch>
        </p:blipFill>
        <p:spPr>
          <a:xfrm>
            <a:off x="557721" y="526208"/>
            <a:ext cx="737680" cy="926672"/>
          </a:xfrm>
          <a:prstGeom prst="rect">
            <a:avLst/>
          </a:prstGeom>
        </p:spPr>
      </p:pic>
    </p:spTree>
    <p:extLst>
      <p:ext uri="{BB962C8B-B14F-4D97-AF65-F5344CB8AC3E}">
        <p14:creationId xmlns:p14="http://schemas.microsoft.com/office/powerpoint/2010/main" val="2576936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FB340A4-4BE9-81C1-9822-DF8FA0BC70EB}"/>
              </a:ext>
            </a:extLst>
          </p:cNvPr>
          <p:cNvSpPr>
            <a:spLocks noGrp="1"/>
          </p:cNvSpPr>
          <p:nvPr>
            <p:ph type="title"/>
          </p:nvPr>
        </p:nvSpPr>
        <p:spPr>
          <a:xfrm>
            <a:off x="1219200" y="982133"/>
            <a:ext cx="10317018" cy="653628"/>
          </a:xfrm>
        </p:spPr>
        <p:txBody>
          <a:bodyPr>
            <a:normAutofit fontScale="90000"/>
          </a:bodyPr>
          <a:lstStyle/>
          <a:p>
            <a:r>
              <a:rPr lang="el-GR" sz="2000" dirty="0">
                <a:solidFill>
                  <a:srgbClr val="C00000"/>
                </a:solidFill>
              </a:rPr>
              <a:t>4.	ΕΙΣΑΓΩΓΗ ΦΟΙΤΗΤΩΝ, ΣΤΑΔΙΑ ΦΟΙΤΗΣΗΣ, ΑΝΑΓΝΩΡΙΣΗ ΑΚΑΔΗΜΑΪΚΩΝ ΠΡΟΣΟΝΤΩΝ ΚΑΙ ΑΠΟΝΟΜΗ ΤΙΤΛΩΝ ΠΤΥΧΙΟΥ ΚΑΙ ΒΕΒΑΙΩΣΕΩΝ ΔΕΞΙΟΤΗΤΩΝ)</a:t>
            </a:r>
          </a:p>
        </p:txBody>
      </p:sp>
      <p:sp>
        <p:nvSpPr>
          <p:cNvPr id="3" name="Θέση περιεχομένου 2">
            <a:extLst>
              <a:ext uri="{FF2B5EF4-FFF2-40B4-BE49-F238E27FC236}">
                <a16:creationId xmlns:a16="http://schemas.microsoft.com/office/drawing/2014/main" id="{A0D37366-B27A-DD74-E59C-DF123B765FB8}"/>
              </a:ext>
            </a:extLst>
          </p:cNvPr>
          <p:cNvSpPr>
            <a:spLocks noGrp="1"/>
          </p:cNvSpPr>
          <p:nvPr>
            <p:ph idx="1"/>
          </p:nvPr>
        </p:nvSpPr>
        <p:spPr>
          <a:xfrm>
            <a:off x="877456" y="1908804"/>
            <a:ext cx="10019142" cy="3967063"/>
          </a:xfrm>
        </p:spPr>
        <p:txBody>
          <a:bodyPr>
            <a:normAutofit/>
          </a:bodyPr>
          <a:lstStyle/>
          <a:p>
            <a:pPr algn="just"/>
            <a:r>
              <a:rPr lang="el-GR" sz="2200" b="1" dirty="0"/>
              <a:t>Τεκμηρίωση/Παραρτήματα</a:t>
            </a:r>
          </a:p>
          <a:p>
            <a:pPr algn="just"/>
            <a:r>
              <a:rPr lang="el-GR" sz="2200" dirty="0"/>
              <a:t>Π4.1 Εσωτερικός κανονισμός λειτουργίας του ΠΠΣ</a:t>
            </a:r>
          </a:p>
          <a:p>
            <a:pPr algn="just"/>
            <a:r>
              <a:rPr lang="el-GR" sz="2200" dirty="0"/>
              <a:t>Π4.2 Κανονισμός σπουδών, πρακτικής άσκησης, κινητικότητας, εκπόνησης εργασιών</a:t>
            </a:r>
          </a:p>
          <a:p>
            <a:pPr algn="just"/>
            <a:r>
              <a:rPr lang="el-GR" sz="2200" dirty="0"/>
              <a:t>Π4.3 Συμφωνητικά συνεργασίας με άλλα Ιδρύματα στις περιπτώσεις που το ΠΠΣ παρέχεται με τη συμμετοχή άλλων Ιδρυμάτων, ή παρέχεται ως κοινό πρόγραμμα συνεργασίας</a:t>
            </a:r>
          </a:p>
          <a:p>
            <a:pPr algn="just"/>
            <a:r>
              <a:rPr lang="el-GR" sz="2200" dirty="0"/>
              <a:t>Π4.4 Υπόδειγμα Παραρτήματος Διπλώματος</a:t>
            </a:r>
          </a:p>
          <a:p>
            <a:pPr algn="just"/>
            <a:r>
              <a:rPr lang="el-GR" sz="2200" dirty="0"/>
              <a:t>Π4.5 Πίνακας με την ελάχιστη βάση εισαγωγής, μέσω εισαγωγικών εξετάσεων, για την τελευταία 6ε</a:t>
            </a:r>
            <a:r>
              <a:rPr lang="el-GR" dirty="0"/>
              <a:t>τία </a:t>
            </a:r>
          </a:p>
          <a:p>
            <a:pPr algn="just"/>
            <a:endParaRPr lang="el-GR" dirty="0"/>
          </a:p>
        </p:txBody>
      </p:sp>
      <p:sp>
        <p:nvSpPr>
          <p:cNvPr id="4" name="Θέση υποσέλιδου 3">
            <a:extLst>
              <a:ext uri="{FF2B5EF4-FFF2-40B4-BE49-F238E27FC236}">
                <a16:creationId xmlns:a16="http://schemas.microsoft.com/office/drawing/2014/main" id="{AE1C450D-2680-9F72-3AF6-7809B42A6EFB}"/>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F90D94C8-0C04-FDB8-3728-1D90F83B9FF9}"/>
              </a:ext>
            </a:extLst>
          </p:cNvPr>
          <p:cNvSpPr>
            <a:spLocks noGrp="1"/>
          </p:cNvSpPr>
          <p:nvPr>
            <p:ph type="sldNum" sz="quarter" idx="12"/>
          </p:nvPr>
        </p:nvSpPr>
        <p:spPr/>
        <p:txBody>
          <a:bodyPr/>
          <a:lstStyle/>
          <a:p>
            <a:fld id="{69E57DC2-970A-4B3E-BB1C-7A09969E49DF}" type="slidenum">
              <a:rPr lang="en-US" smtClean="0"/>
              <a:t>10</a:t>
            </a:fld>
            <a:endParaRPr lang="en-US" dirty="0"/>
          </a:p>
        </p:txBody>
      </p:sp>
      <p:pic>
        <p:nvPicPr>
          <p:cNvPr id="6" name="Εικόνα 5"/>
          <p:cNvPicPr>
            <a:picLocks noChangeAspect="1"/>
          </p:cNvPicPr>
          <p:nvPr/>
        </p:nvPicPr>
        <p:blipFill>
          <a:blip r:embed="rId2"/>
          <a:stretch>
            <a:fillRect/>
          </a:stretch>
        </p:blipFill>
        <p:spPr>
          <a:xfrm>
            <a:off x="551625" y="518796"/>
            <a:ext cx="743776" cy="926672"/>
          </a:xfrm>
          <a:prstGeom prst="rect">
            <a:avLst/>
          </a:prstGeom>
        </p:spPr>
      </p:pic>
    </p:spTree>
    <p:extLst>
      <p:ext uri="{BB962C8B-B14F-4D97-AF65-F5344CB8AC3E}">
        <p14:creationId xmlns:p14="http://schemas.microsoft.com/office/powerpoint/2010/main" val="3599794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A9B51B-BD9D-EC7C-D714-49B8C1610BA9}"/>
              </a:ext>
            </a:extLst>
          </p:cNvPr>
          <p:cNvSpPr>
            <a:spLocks noGrp="1"/>
          </p:cNvSpPr>
          <p:nvPr>
            <p:ph type="title"/>
          </p:nvPr>
        </p:nvSpPr>
        <p:spPr>
          <a:xfrm>
            <a:off x="1470891" y="693210"/>
            <a:ext cx="9601197" cy="684108"/>
          </a:xfrm>
        </p:spPr>
        <p:txBody>
          <a:bodyPr>
            <a:normAutofit fontScale="90000"/>
          </a:bodyPr>
          <a:lstStyle/>
          <a:p>
            <a:r>
              <a:rPr lang="el-GR" sz="2200" dirty="0">
                <a:solidFill>
                  <a:srgbClr val="C00000"/>
                </a:solidFill>
              </a:rPr>
              <a:t>5.	ΔΙΑΣΦΑΛΙΣΗ ΤΗΣ ΕΠΑΡΚΕΙΑΣ ΚΑΙ ΤΗΣ ΥΨΗΛΗΣ ΠΟΙΟΤΗΤΑΣ ΤΟΥ ΔΙΔΑΚΤΙΚΟΥ ΠΡΟΣΩΠΙΚΟΥ ΤΩΝ ΠΠΣ</a:t>
            </a:r>
          </a:p>
        </p:txBody>
      </p:sp>
      <p:sp>
        <p:nvSpPr>
          <p:cNvPr id="3" name="Θέση περιεχομένου 2">
            <a:extLst>
              <a:ext uri="{FF2B5EF4-FFF2-40B4-BE49-F238E27FC236}">
                <a16:creationId xmlns:a16="http://schemas.microsoft.com/office/drawing/2014/main" id="{B079265F-5318-CE1C-326B-143FFFE43144}"/>
              </a:ext>
            </a:extLst>
          </p:cNvPr>
          <p:cNvSpPr>
            <a:spLocks noGrp="1"/>
          </p:cNvSpPr>
          <p:nvPr>
            <p:ph idx="1"/>
          </p:nvPr>
        </p:nvSpPr>
        <p:spPr>
          <a:xfrm>
            <a:off x="960583" y="1939636"/>
            <a:ext cx="10520218" cy="4029365"/>
          </a:xfrm>
        </p:spPr>
        <p:txBody>
          <a:bodyPr>
            <a:normAutofit/>
          </a:bodyPr>
          <a:lstStyle/>
          <a:p>
            <a:pPr algn="just"/>
            <a:r>
              <a:rPr lang="el-GR" sz="2000" b="1" dirty="0"/>
              <a:t>Τεκμηρίωση/Παραρτήματα</a:t>
            </a:r>
          </a:p>
          <a:p>
            <a:pPr algn="just"/>
            <a:r>
              <a:rPr lang="el-GR" sz="2000" dirty="0"/>
              <a:t>Π5.1 Συνοπτική αναφορά των επιδόσεων του διδακτικού προσωπικού σε επιστημονικό -ερευνητικό και διδακτικό έργο, βάσει και διεθνών αναγνωρισμένων συστημάτων αξιολόγησης επιστημόνων (π.χ. </a:t>
            </a:r>
            <a:r>
              <a:rPr lang="el-GR" sz="2000" dirty="0" err="1"/>
              <a:t>Google</a:t>
            </a:r>
            <a:r>
              <a:rPr lang="el-GR" sz="2000" dirty="0"/>
              <a:t> </a:t>
            </a:r>
            <a:r>
              <a:rPr lang="el-GR" sz="2000" dirty="0" err="1"/>
              <a:t>Scholar</a:t>
            </a:r>
            <a:r>
              <a:rPr lang="el-GR" sz="2000" dirty="0"/>
              <a:t>, </a:t>
            </a:r>
            <a:r>
              <a:rPr lang="el-GR" sz="2000" dirty="0" err="1"/>
              <a:t>Scopus</a:t>
            </a:r>
            <a:r>
              <a:rPr lang="el-GR" sz="2000" dirty="0"/>
              <a:t>, </a:t>
            </a:r>
            <a:r>
              <a:rPr lang="el-GR" sz="2000" dirty="0" err="1"/>
              <a:t>κ.ο.κ.</a:t>
            </a:r>
            <a:r>
              <a:rPr lang="el-GR" sz="2000" dirty="0"/>
              <a:t>)</a:t>
            </a:r>
          </a:p>
          <a:p>
            <a:pPr algn="just"/>
            <a:r>
              <a:rPr lang="el-GR" sz="2000" dirty="0"/>
              <a:t>Π5.2 Διδακτικό προσωπικό: ονομαστικός κατάλογος με γνωστικό αντικείμενο και διδασκόμενα μαθήματα, σχέση εργασίας, ανάθεση διδασκαλίας καθώς και λοιπές υποχρεώσεις διδασκαλίας σε </a:t>
            </a:r>
            <a:r>
              <a:rPr lang="el-GR" sz="2000" dirty="0" smtClean="0"/>
              <a:t>ώρες </a:t>
            </a:r>
            <a:r>
              <a:rPr lang="el-GR" sz="1600" dirty="0" smtClean="0"/>
              <a:t>(πρότυπο αρχείο Π5.2-πίνακας)</a:t>
            </a:r>
            <a:endParaRPr lang="el-GR" sz="1600" dirty="0"/>
          </a:p>
          <a:p>
            <a:pPr algn="just"/>
            <a:r>
              <a:rPr lang="el-GR" sz="2000" dirty="0"/>
              <a:t>Π5.3 Πολιτική υποστήριξης, ανάπτυξης και αξιολόγησης του προσωπικού του ΠΠΣ </a:t>
            </a:r>
          </a:p>
          <a:p>
            <a:pPr marL="0" indent="0" algn="just">
              <a:buNone/>
            </a:pPr>
            <a:endParaRPr lang="el-GR" dirty="0"/>
          </a:p>
        </p:txBody>
      </p:sp>
      <p:sp>
        <p:nvSpPr>
          <p:cNvPr id="4" name="Θέση υποσέλιδου 3">
            <a:extLst>
              <a:ext uri="{FF2B5EF4-FFF2-40B4-BE49-F238E27FC236}">
                <a16:creationId xmlns:a16="http://schemas.microsoft.com/office/drawing/2014/main" id="{BB79D147-7E6A-96B6-3C50-69B6AFE345AB}"/>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FBAE1A7A-948E-D01B-1E68-64064ACD59F1}"/>
              </a:ext>
            </a:extLst>
          </p:cNvPr>
          <p:cNvSpPr>
            <a:spLocks noGrp="1"/>
          </p:cNvSpPr>
          <p:nvPr>
            <p:ph type="sldNum" sz="quarter" idx="12"/>
          </p:nvPr>
        </p:nvSpPr>
        <p:spPr/>
        <p:txBody>
          <a:bodyPr/>
          <a:lstStyle/>
          <a:p>
            <a:fld id="{69E57DC2-970A-4B3E-BB1C-7A09969E49DF}" type="slidenum">
              <a:rPr lang="en-US" smtClean="0"/>
              <a:t>11</a:t>
            </a:fld>
            <a:endParaRPr lang="en-US" dirty="0"/>
          </a:p>
        </p:txBody>
      </p:sp>
      <p:pic>
        <p:nvPicPr>
          <p:cNvPr id="6" name="Εικόνα 5"/>
          <p:cNvPicPr>
            <a:picLocks noChangeAspect="1"/>
          </p:cNvPicPr>
          <p:nvPr/>
        </p:nvPicPr>
        <p:blipFill>
          <a:blip r:embed="rId2"/>
          <a:stretch>
            <a:fillRect/>
          </a:stretch>
        </p:blipFill>
        <p:spPr>
          <a:xfrm>
            <a:off x="545527" y="571928"/>
            <a:ext cx="749873" cy="926672"/>
          </a:xfrm>
          <a:prstGeom prst="rect">
            <a:avLst/>
          </a:prstGeom>
        </p:spPr>
      </p:pic>
    </p:spTree>
    <p:extLst>
      <p:ext uri="{BB962C8B-B14F-4D97-AF65-F5344CB8AC3E}">
        <p14:creationId xmlns:p14="http://schemas.microsoft.com/office/powerpoint/2010/main" val="311384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295400" y="951653"/>
            <a:ext cx="9748519" cy="556468"/>
          </a:xfrm>
        </p:spPr>
        <p:txBody>
          <a:bodyPr>
            <a:normAutofit/>
          </a:bodyPr>
          <a:lstStyle/>
          <a:p>
            <a:r>
              <a:rPr lang="el-GR" sz="2000" dirty="0">
                <a:solidFill>
                  <a:srgbClr val="C00000"/>
                </a:solidFill>
              </a:rPr>
              <a:t>6.	ΜΑΘΗΣΙΑΚΟΙ ΠΟΡΟΙ ΚΑΙ ΦΟΙΤΗΤΙΚΗ ΣΤΗΡΙΞΗ</a:t>
            </a:r>
          </a:p>
        </p:txBody>
      </p:sp>
      <p:sp>
        <p:nvSpPr>
          <p:cNvPr id="3" name="Θέση περιεχομένου 2"/>
          <p:cNvSpPr>
            <a:spLocks noGrp="1"/>
          </p:cNvSpPr>
          <p:nvPr>
            <p:ph idx="1"/>
          </p:nvPr>
        </p:nvSpPr>
        <p:spPr>
          <a:xfrm>
            <a:off x="849745" y="1971457"/>
            <a:ext cx="10631054" cy="4198433"/>
          </a:xfrm>
        </p:spPr>
        <p:txBody>
          <a:bodyPr>
            <a:normAutofit/>
          </a:bodyPr>
          <a:lstStyle/>
          <a:p>
            <a:pPr marL="0" indent="0" algn="just">
              <a:buNone/>
            </a:pPr>
            <a:r>
              <a:rPr lang="el-GR" sz="2000" b="1" dirty="0"/>
              <a:t>Τεκμηρίωση/Παραρτήματα</a:t>
            </a:r>
          </a:p>
          <a:p>
            <a:pPr marL="0" indent="0" algn="just">
              <a:buNone/>
            </a:pPr>
            <a:r>
              <a:rPr lang="el-GR" sz="2000" dirty="0"/>
              <a:t>Π6.1 Αναλυτική περιγραφή των υποδομών και υπηρεσιών που διαθέτει το Ίδρυμα στην ακαδημαϊκή μονάδα για το ΠΠΣ σχετικά με την υποστήριξη της μάθησης και της ακαδημαϊκής δραστηριότητας (ανθρώπινο δυναμικό, υποδομές, υπηρεσίες κ.λπ.) και ενημέρωση των φοιτητών για τις παρεχόμενες υπηρεσίες</a:t>
            </a:r>
          </a:p>
          <a:p>
            <a:pPr marL="0" indent="0" algn="just">
              <a:buNone/>
            </a:pPr>
            <a:r>
              <a:rPr lang="el-GR" sz="2000" dirty="0"/>
              <a:t>Π6.2 Στελέχωση των υποστηρικτικών υπηρεσιών προς τους φοιτητές (διοικητικό προσωπικό και τρόποι ανάπτυξης των ικανοτήτων τους)</a:t>
            </a:r>
          </a:p>
          <a:p>
            <a:pPr marL="0" indent="0" algn="just">
              <a:buNone/>
            </a:pPr>
            <a:r>
              <a:rPr lang="el-GR" sz="2000" dirty="0"/>
              <a:t>Π6.3 Έκθεση αξιολόγησης της επάρκειας των ανθρώπινων και υλικών πόρων από τη ΜΟΔΙΠ</a:t>
            </a:r>
          </a:p>
          <a:p>
            <a:pPr marL="0" indent="0" algn="just">
              <a:buNone/>
            </a:pPr>
            <a:endParaRPr lang="el-GR" sz="2000" dirty="0"/>
          </a:p>
          <a:p>
            <a:pPr marL="0" indent="0" algn="just">
              <a:buNone/>
            </a:pPr>
            <a:endParaRPr lang="el-GR" sz="2000" dirty="0"/>
          </a:p>
          <a:p>
            <a:endParaRPr lang="el-GR" dirty="0"/>
          </a:p>
        </p:txBody>
      </p:sp>
      <p:sp>
        <p:nvSpPr>
          <p:cNvPr id="4" name="Θέση υποσέλιδου 3"/>
          <p:cNvSpPr>
            <a:spLocks noGrp="1"/>
          </p:cNvSpPr>
          <p:nvPr>
            <p:ph type="ftr" sz="quarter" idx="11"/>
          </p:nvPr>
        </p:nvSpPr>
        <p:spPr/>
        <p:txBody>
          <a:bodyPr/>
          <a:lstStyle/>
          <a:p>
            <a:r>
              <a:rPr lang="el-GR" dirty="0"/>
              <a:t>ΜΟΝΑΔΑ ΔΙΑΣΦΑΛΙΣΗΣ ΠΟΙΟΤΗΤΑΣ ΠΑΝΕΠΙΣΤΗΜΙΟΥ ΘΕΣΣΑΛΙΑΣ</a:t>
            </a:r>
            <a:endParaRPr lang="en-US" dirty="0"/>
          </a:p>
        </p:txBody>
      </p:sp>
      <p:sp>
        <p:nvSpPr>
          <p:cNvPr id="5" name="Θέση αριθμού διαφάνειας 4"/>
          <p:cNvSpPr>
            <a:spLocks noGrp="1"/>
          </p:cNvSpPr>
          <p:nvPr>
            <p:ph type="sldNum" sz="quarter" idx="12"/>
          </p:nvPr>
        </p:nvSpPr>
        <p:spPr/>
        <p:txBody>
          <a:bodyPr/>
          <a:lstStyle/>
          <a:p>
            <a:fld id="{69E57DC2-970A-4B3E-BB1C-7A09969E49DF}" type="slidenum">
              <a:rPr lang="en-US" smtClean="0"/>
              <a:t>12</a:t>
            </a:fld>
            <a:endParaRPr lang="en-US" dirty="0"/>
          </a:p>
        </p:txBody>
      </p:sp>
      <p:pic>
        <p:nvPicPr>
          <p:cNvPr id="6" name="Εικόνα 5"/>
          <p:cNvPicPr>
            <a:picLocks noChangeAspect="1"/>
          </p:cNvPicPr>
          <p:nvPr/>
        </p:nvPicPr>
        <p:blipFill>
          <a:blip r:embed="rId2"/>
          <a:stretch>
            <a:fillRect/>
          </a:stretch>
        </p:blipFill>
        <p:spPr>
          <a:xfrm>
            <a:off x="539431" y="488317"/>
            <a:ext cx="755970" cy="926672"/>
          </a:xfrm>
          <a:prstGeom prst="rect">
            <a:avLst/>
          </a:prstGeom>
        </p:spPr>
      </p:pic>
    </p:spTree>
    <p:extLst>
      <p:ext uri="{BB962C8B-B14F-4D97-AF65-F5344CB8AC3E}">
        <p14:creationId xmlns:p14="http://schemas.microsoft.com/office/powerpoint/2010/main" val="1018517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962FDD-CE25-CB3D-2EEF-E6454750601C}"/>
              </a:ext>
            </a:extLst>
          </p:cNvPr>
          <p:cNvSpPr>
            <a:spLocks noGrp="1"/>
          </p:cNvSpPr>
          <p:nvPr>
            <p:ph type="title"/>
          </p:nvPr>
        </p:nvSpPr>
        <p:spPr>
          <a:xfrm>
            <a:off x="1473200" y="711200"/>
            <a:ext cx="10119360" cy="609601"/>
          </a:xfrm>
        </p:spPr>
        <p:txBody>
          <a:bodyPr>
            <a:noAutofit/>
          </a:bodyPr>
          <a:lstStyle/>
          <a:p>
            <a:pPr algn="l"/>
            <a:r>
              <a:rPr lang="el-GR" sz="2200" dirty="0">
                <a:solidFill>
                  <a:srgbClr val="C00000"/>
                </a:solidFill>
              </a:rPr>
              <a:t>7.	</a:t>
            </a:r>
            <a:r>
              <a:rPr lang="el-GR" sz="2000" dirty="0">
                <a:solidFill>
                  <a:srgbClr val="C00000"/>
                </a:solidFill>
              </a:rPr>
              <a:t>ΣΥΛΛΟΓΗ, ΑΝΑΛΥΣΗ ΚΑΙ ΧΡΗΣΗ ΠΛΗΡΟΦΟΡΙΩΝ ΓΙΑ ΤΗΝ ΟΡΓΑΝΩΣΗ ΚΑΙ ΛΕΙΤΟΥΡΓΙΑ ΤΩΝ ΠΠΣ</a:t>
            </a:r>
          </a:p>
        </p:txBody>
      </p:sp>
      <p:sp>
        <p:nvSpPr>
          <p:cNvPr id="3" name="Θέση περιεχομένου 2">
            <a:extLst>
              <a:ext uri="{FF2B5EF4-FFF2-40B4-BE49-F238E27FC236}">
                <a16:creationId xmlns:a16="http://schemas.microsoft.com/office/drawing/2014/main" id="{FDE8A046-E7E7-1B55-4117-08D883580A8B}"/>
              </a:ext>
            </a:extLst>
          </p:cNvPr>
          <p:cNvSpPr>
            <a:spLocks noGrp="1"/>
          </p:cNvSpPr>
          <p:nvPr>
            <p:ph idx="1"/>
          </p:nvPr>
        </p:nvSpPr>
        <p:spPr>
          <a:xfrm>
            <a:off x="942109" y="1930400"/>
            <a:ext cx="10261600" cy="4038600"/>
          </a:xfrm>
        </p:spPr>
        <p:txBody>
          <a:bodyPr>
            <a:normAutofit lnSpcReduction="10000"/>
          </a:bodyPr>
          <a:lstStyle/>
          <a:p>
            <a:pPr marL="0" indent="0" algn="just">
              <a:buNone/>
            </a:pPr>
            <a:r>
              <a:rPr lang="el-GR" sz="2000" b="1" dirty="0"/>
              <a:t>Τεκμηρίωση/Παραρτήματα</a:t>
            </a:r>
          </a:p>
          <a:p>
            <a:pPr marL="0" indent="0" algn="just">
              <a:buNone/>
            </a:pPr>
            <a:r>
              <a:rPr lang="el-GR" sz="2000" dirty="0"/>
              <a:t>Π7.1 Αναφορές δεδομένων ποιότητας και δεικτών από το Ολοκληρωμένο Πληροφοριακό Εθνικό Σύστημα Ποιότητας (ΟΠΕΣΠ) για το τελευταίο ακαδημαϊκό έτος (ενότητα </a:t>
            </a:r>
            <a:r>
              <a:rPr lang="el-GR" sz="2000" dirty="0" smtClean="0"/>
              <a:t>ΠΠΣ, όλοι οι δείκτες </a:t>
            </a:r>
            <a:r>
              <a:rPr lang="el-GR" sz="2000" dirty="0" smtClean="0"/>
              <a:t>Μ4 </a:t>
            </a:r>
            <a:r>
              <a:rPr lang="el-GR" sz="2000" smtClean="0"/>
              <a:t>και αναφορές Δ4) </a:t>
            </a:r>
            <a:r>
              <a:rPr lang="el-GR" sz="2000" b="1" dirty="0" smtClean="0"/>
              <a:t>*</a:t>
            </a:r>
            <a:endParaRPr lang="el-GR" sz="2000" b="1" dirty="0"/>
          </a:p>
          <a:p>
            <a:pPr marL="0" indent="0" algn="just">
              <a:buNone/>
            </a:pPr>
            <a:r>
              <a:rPr lang="el-GR" sz="2000" dirty="0"/>
              <a:t>Π7.2 Λειτουργία πληροφοριακού συστήματος για τη συλλογή διοικητικών δεδομένων εφαρμογής του ΠΠΣ (</a:t>
            </a:r>
            <a:r>
              <a:rPr lang="el-GR" sz="2000" dirty="0" err="1"/>
              <a:t>φοιτητολόγιο</a:t>
            </a:r>
            <a:r>
              <a:rPr lang="el-GR" sz="2000" dirty="0"/>
              <a:t>), καθώς και λοιπά εργαλεία και διαδικασίες που έχουν σχεδιαστεί για τη συλλογή και ανάλυση των δεδομένων της ακαδημαϊκής και διοικητικής λειτουργίας της ακαδημαϊκής μονάδας και του ΠΠΣ</a:t>
            </a:r>
          </a:p>
          <a:p>
            <a:pPr marL="0" indent="0" algn="just">
              <a:buNone/>
            </a:pPr>
            <a:r>
              <a:rPr lang="el-GR" sz="2000" dirty="0"/>
              <a:t>Π7.3 Αξιολόγηση των δεδομένων ΟΠΕΣΠ πενταετίας από τη ΜΟΔΙΠ και διατύπωση προτάσεων βελτίωσης</a:t>
            </a:r>
          </a:p>
          <a:p>
            <a:pPr marL="0" indent="0" algn="just">
              <a:buNone/>
            </a:pPr>
            <a:r>
              <a:rPr lang="el-GR" sz="2000" dirty="0"/>
              <a:t> </a:t>
            </a:r>
            <a:r>
              <a:rPr lang="el-GR" sz="1400" b="1" dirty="0" smtClean="0"/>
              <a:t>*</a:t>
            </a:r>
            <a:r>
              <a:rPr lang="el-GR" sz="1400" dirty="0" smtClean="0"/>
              <a:t>Τα δεδομένα υπάρχουν στις Γραμματείες των Τμημάτων, διότι έχουν </a:t>
            </a:r>
            <a:r>
              <a:rPr lang="el-GR" sz="1400" dirty="0"/>
              <a:t>σταλεί </a:t>
            </a:r>
            <a:r>
              <a:rPr lang="el-GR" sz="1400" dirty="0" smtClean="0"/>
              <a:t>από την ΜΟΔΙΠ με το τέλος της κατάθεσης τους στο ΠΣ ΟΠΕΣΠ</a:t>
            </a:r>
            <a:endParaRPr lang="el-GR" sz="1400" dirty="0"/>
          </a:p>
          <a:p>
            <a:pPr marL="0" indent="0" algn="just">
              <a:buNone/>
            </a:pPr>
            <a:endParaRPr lang="el-GR" sz="2000" dirty="0"/>
          </a:p>
        </p:txBody>
      </p:sp>
      <p:sp>
        <p:nvSpPr>
          <p:cNvPr id="4" name="Θέση υποσέλιδου 3">
            <a:extLst>
              <a:ext uri="{FF2B5EF4-FFF2-40B4-BE49-F238E27FC236}">
                <a16:creationId xmlns:a16="http://schemas.microsoft.com/office/drawing/2014/main" id="{39905EA9-AF72-F368-38A1-CC1110C7C399}"/>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EE65F2AA-1D72-2829-3D79-C0F0B38A1137}"/>
              </a:ext>
            </a:extLst>
          </p:cNvPr>
          <p:cNvSpPr>
            <a:spLocks noGrp="1"/>
          </p:cNvSpPr>
          <p:nvPr>
            <p:ph type="sldNum" sz="quarter" idx="12"/>
          </p:nvPr>
        </p:nvSpPr>
        <p:spPr/>
        <p:txBody>
          <a:bodyPr/>
          <a:lstStyle/>
          <a:p>
            <a:fld id="{69E57DC2-970A-4B3E-BB1C-7A09969E49DF}" type="slidenum">
              <a:rPr lang="en-US" smtClean="0"/>
              <a:t>13</a:t>
            </a:fld>
            <a:endParaRPr lang="en-US" dirty="0"/>
          </a:p>
        </p:txBody>
      </p:sp>
      <p:pic>
        <p:nvPicPr>
          <p:cNvPr id="6" name="Εικόνα 5"/>
          <p:cNvPicPr>
            <a:picLocks noChangeAspect="1"/>
          </p:cNvPicPr>
          <p:nvPr/>
        </p:nvPicPr>
        <p:blipFill>
          <a:blip r:embed="rId2"/>
          <a:stretch>
            <a:fillRect/>
          </a:stretch>
        </p:blipFill>
        <p:spPr>
          <a:xfrm>
            <a:off x="533335" y="597328"/>
            <a:ext cx="762066" cy="926672"/>
          </a:xfrm>
          <a:prstGeom prst="rect">
            <a:avLst/>
          </a:prstGeom>
        </p:spPr>
      </p:pic>
    </p:spTree>
    <p:extLst>
      <p:ext uri="{BB962C8B-B14F-4D97-AF65-F5344CB8AC3E}">
        <p14:creationId xmlns:p14="http://schemas.microsoft.com/office/powerpoint/2010/main" val="4160044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7C473F-48A8-1291-2F7A-BE14E91600BF}"/>
              </a:ext>
            </a:extLst>
          </p:cNvPr>
          <p:cNvSpPr>
            <a:spLocks noGrp="1"/>
          </p:cNvSpPr>
          <p:nvPr>
            <p:ph type="title"/>
          </p:nvPr>
        </p:nvSpPr>
        <p:spPr>
          <a:xfrm>
            <a:off x="1295402" y="982133"/>
            <a:ext cx="9601196" cy="552028"/>
          </a:xfrm>
        </p:spPr>
        <p:txBody>
          <a:bodyPr>
            <a:normAutofit/>
          </a:bodyPr>
          <a:lstStyle/>
          <a:p>
            <a:pPr algn="l"/>
            <a:r>
              <a:rPr lang="el-GR" sz="2200" dirty="0">
                <a:solidFill>
                  <a:srgbClr val="C00000"/>
                </a:solidFill>
              </a:rPr>
              <a:t>8.	ΔΗΜΟΣΙΑ ΠΛΗΡΟΦΟΡΗΣΗ</a:t>
            </a:r>
          </a:p>
        </p:txBody>
      </p:sp>
      <p:sp>
        <p:nvSpPr>
          <p:cNvPr id="3" name="Θέση περιεχομένου 2">
            <a:extLst>
              <a:ext uri="{FF2B5EF4-FFF2-40B4-BE49-F238E27FC236}">
                <a16:creationId xmlns:a16="http://schemas.microsoft.com/office/drawing/2014/main" id="{27D43BCE-E515-0C66-4840-582E32920CF7}"/>
              </a:ext>
            </a:extLst>
          </p:cNvPr>
          <p:cNvSpPr>
            <a:spLocks noGrp="1"/>
          </p:cNvSpPr>
          <p:nvPr>
            <p:ph idx="1"/>
          </p:nvPr>
        </p:nvSpPr>
        <p:spPr>
          <a:xfrm>
            <a:off x="840508" y="1997498"/>
            <a:ext cx="10528531" cy="3655158"/>
          </a:xfrm>
        </p:spPr>
        <p:txBody>
          <a:bodyPr>
            <a:normAutofit/>
          </a:bodyPr>
          <a:lstStyle/>
          <a:p>
            <a:pPr algn="just"/>
            <a:r>
              <a:rPr lang="el-GR" sz="2000" b="1" dirty="0"/>
              <a:t>Τεκμηρίωση/Παραρτήματα</a:t>
            </a:r>
          </a:p>
          <a:p>
            <a:pPr algn="just"/>
            <a:r>
              <a:rPr lang="el-GR" sz="2000" dirty="0"/>
              <a:t>Π8.1 Μέσα και δίαυλοι επικοινωνίας που χρησιμοποιούνται για τη δημοσίευση των πληροφοριών και την προβολή του ΠΠΣ</a:t>
            </a:r>
          </a:p>
          <a:p>
            <a:pPr algn="just"/>
            <a:r>
              <a:rPr lang="el-GR" sz="2000" dirty="0"/>
              <a:t>Π8.2 Κατάλογος ειδικών διαδικτυακών προσωποποιημένων εφαρμογών για τους φοιτητές</a:t>
            </a:r>
          </a:p>
          <a:p>
            <a:pPr algn="just"/>
            <a:r>
              <a:rPr lang="el-GR" sz="2000" dirty="0"/>
              <a:t>Π8.3 Διαδικασία συντήρησης και ανανέωσης/ ενημέρωσης της ιστοσελίδας του ΠΠΣ</a:t>
            </a:r>
          </a:p>
          <a:p>
            <a:pPr algn="just"/>
            <a:r>
              <a:rPr lang="el-GR" sz="2000" dirty="0"/>
              <a:t>Π8.4 Αποτελέσματα της διαδικασίας αξιολόγησης της λειτουργικότητας και του περιεχομένου, καθώς και της συντήρησης και </a:t>
            </a:r>
            <a:r>
              <a:rPr lang="el-GR" sz="2000" dirty="0" err="1"/>
              <a:t>επικαιροποίησης</a:t>
            </a:r>
            <a:r>
              <a:rPr lang="el-GR" sz="2000" dirty="0"/>
              <a:t> της ιστοσελίδας του ΠΠΣ </a:t>
            </a:r>
            <a:r>
              <a:rPr lang="el-GR" sz="1600" dirty="0" smtClean="0"/>
              <a:t>(πρότυπο αρχείο Π8.4)</a:t>
            </a:r>
            <a:endParaRPr lang="el-GR" sz="1600" dirty="0"/>
          </a:p>
          <a:p>
            <a:pPr algn="just"/>
            <a:r>
              <a:rPr lang="el-GR" dirty="0"/>
              <a:t> </a:t>
            </a:r>
          </a:p>
          <a:p>
            <a:pPr algn="just"/>
            <a:endParaRPr lang="el-GR" dirty="0"/>
          </a:p>
        </p:txBody>
      </p:sp>
      <p:sp>
        <p:nvSpPr>
          <p:cNvPr id="5" name="Θέση αριθμού διαφάνειας 4">
            <a:extLst>
              <a:ext uri="{FF2B5EF4-FFF2-40B4-BE49-F238E27FC236}">
                <a16:creationId xmlns:a16="http://schemas.microsoft.com/office/drawing/2014/main" id="{61A09685-98A3-3E2D-A919-8F0F7BDFAC94}"/>
              </a:ext>
            </a:extLst>
          </p:cNvPr>
          <p:cNvSpPr>
            <a:spLocks noGrp="1"/>
          </p:cNvSpPr>
          <p:nvPr>
            <p:ph type="sldNum" sz="quarter" idx="12"/>
          </p:nvPr>
        </p:nvSpPr>
        <p:spPr/>
        <p:txBody>
          <a:bodyPr/>
          <a:lstStyle/>
          <a:p>
            <a:fld id="{69E57DC2-970A-4B3E-BB1C-7A09969E49DF}" type="slidenum">
              <a:rPr lang="en-US" smtClean="0"/>
              <a:t>14</a:t>
            </a:fld>
            <a:endParaRPr lang="en-US" dirty="0"/>
          </a:p>
        </p:txBody>
      </p:sp>
      <p:pic>
        <p:nvPicPr>
          <p:cNvPr id="6" name="Εικόνα 5"/>
          <p:cNvPicPr>
            <a:picLocks noChangeAspect="1"/>
          </p:cNvPicPr>
          <p:nvPr/>
        </p:nvPicPr>
        <p:blipFill>
          <a:blip r:embed="rId2"/>
          <a:stretch>
            <a:fillRect/>
          </a:stretch>
        </p:blipFill>
        <p:spPr>
          <a:xfrm>
            <a:off x="521142" y="518797"/>
            <a:ext cx="774259" cy="926672"/>
          </a:xfrm>
          <a:prstGeom prst="rect">
            <a:avLst/>
          </a:prstGeom>
        </p:spPr>
      </p:pic>
    </p:spTree>
    <p:extLst>
      <p:ext uri="{BB962C8B-B14F-4D97-AF65-F5344CB8AC3E}">
        <p14:creationId xmlns:p14="http://schemas.microsoft.com/office/powerpoint/2010/main" val="10765347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1093F05-7AF1-2393-D0AD-75FAE8707580}"/>
              </a:ext>
            </a:extLst>
          </p:cNvPr>
          <p:cNvSpPr>
            <a:spLocks noGrp="1"/>
          </p:cNvSpPr>
          <p:nvPr>
            <p:ph type="title"/>
          </p:nvPr>
        </p:nvSpPr>
        <p:spPr>
          <a:xfrm>
            <a:off x="1295402" y="982133"/>
            <a:ext cx="9809478" cy="562188"/>
          </a:xfrm>
        </p:spPr>
        <p:txBody>
          <a:bodyPr>
            <a:normAutofit fontScale="90000"/>
          </a:bodyPr>
          <a:lstStyle/>
          <a:p>
            <a:r>
              <a:rPr lang="el-GR" sz="2200" dirty="0">
                <a:solidFill>
                  <a:srgbClr val="C00000"/>
                </a:solidFill>
              </a:rPr>
              <a:t>Γ. 9.	ΣΥΝΕΧΗΣ ΠΑΡΑΚΟΛΟΥΘΗΣΗ ΚΑΙ ΠΕΡΙΟΔΙΚΗ ΕΣΩΤΕΡΙΚΗ ΑΞΙΟΛΟΓΗΣΗ ΤΩΝ ΠΠΣ</a:t>
            </a:r>
          </a:p>
        </p:txBody>
      </p:sp>
      <p:sp>
        <p:nvSpPr>
          <p:cNvPr id="3" name="Θέση περιεχομένου 2">
            <a:extLst>
              <a:ext uri="{FF2B5EF4-FFF2-40B4-BE49-F238E27FC236}">
                <a16:creationId xmlns:a16="http://schemas.microsoft.com/office/drawing/2014/main" id="{B64E6E73-C402-E5D9-53D4-17285E3D32FB}"/>
              </a:ext>
            </a:extLst>
          </p:cNvPr>
          <p:cNvSpPr>
            <a:spLocks noGrp="1"/>
          </p:cNvSpPr>
          <p:nvPr>
            <p:ph idx="1"/>
          </p:nvPr>
        </p:nvSpPr>
        <p:spPr>
          <a:xfrm>
            <a:off x="1080655" y="2007658"/>
            <a:ext cx="10305100" cy="4088341"/>
          </a:xfrm>
        </p:spPr>
        <p:txBody>
          <a:bodyPr>
            <a:normAutofit lnSpcReduction="10000"/>
          </a:bodyPr>
          <a:lstStyle/>
          <a:p>
            <a:pPr algn="just"/>
            <a:r>
              <a:rPr lang="el-GR" sz="2000" b="1" dirty="0"/>
              <a:t>Τεκμηρίωση/Παραρτήματα</a:t>
            </a:r>
          </a:p>
          <a:p>
            <a:pPr algn="just"/>
            <a:r>
              <a:rPr lang="el-GR" sz="2000" dirty="0"/>
              <a:t>Π9.1 Αποτελέσματα εσωτερικής αξιολόγησης του ΠΠΣ από τη ΜΟΔΙΠ (πρακτικό ΜΟΔΙΠ με κατάσταση ευρημάτων και ενδεχόμενες προτεινόμενες προληπτικές/ διορθωτικές ενέργειες</a:t>
            </a:r>
            <a:r>
              <a:rPr lang="el-GR" sz="2000" dirty="0" smtClean="0"/>
              <a:t>)</a:t>
            </a:r>
            <a:r>
              <a:rPr lang="el-GR" sz="2000" b="1" dirty="0" smtClean="0"/>
              <a:t>*</a:t>
            </a:r>
            <a:endParaRPr lang="el-GR" sz="2000" b="1" dirty="0"/>
          </a:p>
          <a:p>
            <a:pPr algn="just"/>
            <a:r>
              <a:rPr lang="el-GR" sz="2000" dirty="0"/>
              <a:t>Π9.2 Διαδικασία για την αναθεώρηση, προσαρμογή και </a:t>
            </a:r>
            <a:r>
              <a:rPr lang="el-GR" sz="2000" dirty="0" err="1"/>
              <a:t>επικαιροποίηση</a:t>
            </a:r>
            <a:r>
              <a:rPr lang="el-GR" sz="2000" dirty="0"/>
              <a:t> του προγράμματος σπουδών και τον προσδιορισμό του βαθμού επίτευξης των προσδοκώμενων μαθησιακών αποτελεσμάτων, που πραγματοποιείται από την ακαδημαϊκή μονάδα με τη συνεργασία της </a:t>
            </a:r>
            <a:r>
              <a:rPr lang="el-GR" sz="2000" dirty="0" smtClean="0"/>
              <a:t>ΜΟΔΙΠ </a:t>
            </a:r>
            <a:r>
              <a:rPr lang="el-GR" sz="1600" dirty="0" smtClean="0"/>
              <a:t>(πρότυπο αρχείο Π9.2)</a:t>
            </a:r>
            <a:endParaRPr lang="el-GR" sz="1600" dirty="0"/>
          </a:p>
          <a:p>
            <a:pPr algn="just"/>
            <a:r>
              <a:rPr lang="el-GR" sz="2000" dirty="0"/>
              <a:t>Π9.3 Διατύπωση γνώμης εκ μέρους των εξωτερικών ενδιαφερομένων μερών σχετικά με τα προσόντα </a:t>
            </a:r>
            <a:r>
              <a:rPr lang="el-GR" sz="2000" dirty="0" smtClean="0"/>
              <a:t>των </a:t>
            </a:r>
            <a:r>
              <a:rPr lang="el-GR" sz="2000" dirty="0"/>
              <a:t>αποφοίτων, στο πλαίσιο της εσωτερικής του αξιολόγησης </a:t>
            </a:r>
            <a:r>
              <a:rPr lang="el-GR" sz="1600" dirty="0" smtClean="0"/>
              <a:t>(πρότυπο αρχείο Π9.2-Ερωτηματολόγιο προς φορείς)</a:t>
            </a:r>
          </a:p>
          <a:p>
            <a:pPr algn="just"/>
            <a:endParaRPr lang="el-GR" sz="2000" dirty="0"/>
          </a:p>
          <a:p>
            <a:pPr algn="just"/>
            <a:r>
              <a:rPr lang="el-GR" sz="2000" b="1" dirty="0" smtClean="0"/>
              <a:t>*</a:t>
            </a:r>
            <a:r>
              <a:rPr lang="el-GR" sz="1400" dirty="0" smtClean="0"/>
              <a:t>Το πρότυπο αρχείο Π9.1 αφορά το ερωτηματολόγιο που χρησιμοποιεί η ΜΟΔΙΠ για να αξιολογήσει το ΠΠΣ΄. Το αρχείο 9.1 θα σταλεί στη μονάδα από την ΜΟΔΙΠ </a:t>
            </a:r>
            <a:endParaRPr lang="el-GR" sz="1400" dirty="0"/>
          </a:p>
        </p:txBody>
      </p:sp>
      <p:sp>
        <p:nvSpPr>
          <p:cNvPr id="5" name="Θέση αριθμού διαφάνειας 4">
            <a:extLst>
              <a:ext uri="{FF2B5EF4-FFF2-40B4-BE49-F238E27FC236}">
                <a16:creationId xmlns:a16="http://schemas.microsoft.com/office/drawing/2014/main" id="{ACDAA2B7-6BC4-0114-3E6D-B95ACDEA408C}"/>
              </a:ext>
            </a:extLst>
          </p:cNvPr>
          <p:cNvSpPr>
            <a:spLocks noGrp="1"/>
          </p:cNvSpPr>
          <p:nvPr>
            <p:ph type="sldNum" sz="quarter" idx="12"/>
          </p:nvPr>
        </p:nvSpPr>
        <p:spPr/>
        <p:txBody>
          <a:bodyPr/>
          <a:lstStyle/>
          <a:p>
            <a:fld id="{69E57DC2-970A-4B3E-BB1C-7A09969E49DF}" type="slidenum">
              <a:rPr lang="en-US" smtClean="0"/>
              <a:t>15</a:t>
            </a:fld>
            <a:endParaRPr lang="en-US" dirty="0"/>
          </a:p>
        </p:txBody>
      </p:sp>
      <p:pic>
        <p:nvPicPr>
          <p:cNvPr id="6" name="Εικόνα 5"/>
          <p:cNvPicPr>
            <a:picLocks noChangeAspect="1"/>
          </p:cNvPicPr>
          <p:nvPr/>
        </p:nvPicPr>
        <p:blipFill>
          <a:blip r:embed="rId2"/>
          <a:stretch>
            <a:fillRect/>
          </a:stretch>
        </p:blipFill>
        <p:spPr>
          <a:xfrm>
            <a:off x="515045" y="518795"/>
            <a:ext cx="780356" cy="926672"/>
          </a:xfrm>
          <a:prstGeom prst="rect">
            <a:avLst/>
          </a:prstGeom>
        </p:spPr>
      </p:pic>
    </p:spTree>
    <p:extLst>
      <p:ext uri="{BB962C8B-B14F-4D97-AF65-F5344CB8AC3E}">
        <p14:creationId xmlns:p14="http://schemas.microsoft.com/office/powerpoint/2010/main" val="290125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168432-2BBF-5F7C-79D6-E0A7FC474BA1}"/>
              </a:ext>
            </a:extLst>
          </p:cNvPr>
          <p:cNvSpPr>
            <a:spLocks noGrp="1"/>
          </p:cNvSpPr>
          <p:nvPr>
            <p:ph type="title"/>
          </p:nvPr>
        </p:nvSpPr>
        <p:spPr>
          <a:xfrm>
            <a:off x="1295402" y="982133"/>
            <a:ext cx="10144758" cy="509902"/>
          </a:xfrm>
        </p:spPr>
        <p:txBody>
          <a:bodyPr>
            <a:normAutofit/>
          </a:bodyPr>
          <a:lstStyle/>
          <a:p>
            <a:r>
              <a:rPr lang="el-GR" sz="2000" dirty="0">
                <a:solidFill>
                  <a:srgbClr val="C00000"/>
                </a:solidFill>
              </a:rPr>
              <a:t>10.	ΠΕΡΙΟΔΙΚΗ ΕΞΩΤΕΡΙΚΗ ΑΞΙΟΛΟΓΗΣΗ ΚΑΙ ΠΙΣΤΟΠΟΙΗΣΗ ΤΩΝ ΠΠΣ</a:t>
            </a:r>
          </a:p>
        </p:txBody>
      </p:sp>
      <p:sp>
        <p:nvSpPr>
          <p:cNvPr id="3" name="Θέση περιεχομένου 2">
            <a:extLst>
              <a:ext uri="{FF2B5EF4-FFF2-40B4-BE49-F238E27FC236}">
                <a16:creationId xmlns:a16="http://schemas.microsoft.com/office/drawing/2014/main" id="{1245C202-5D5A-7D97-4327-16935BB50A4E}"/>
              </a:ext>
            </a:extLst>
          </p:cNvPr>
          <p:cNvSpPr>
            <a:spLocks noGrp="1"/>
          </p:cNvSpPr>
          <p:nvPr>
            <p:ph idx="1"/>
          </p:nvPr>
        </p:nvSpPr>
        <p:spPr>
          <a:xfrm>
            <a:off x="1295401" y="2001938"/>
            <a:ext cx="9601196" cy="3873930"/>
          </a:xfrm>
        </p:spPr>
        <p:txBody>
          <a:bodyPr>
            <a:normAutofit/>
          </a:bodyPr>
          <a:lstStyle/>
          <a:p>
            <a:pPr algn="just"/>
            <a:r>
              <a:rPr lang="el-GR" sz="2000" b="1" dirty="0"/>
              <a:t>Τεκμηρίωση/Παραρτήματα</a:t>
            </a:r>
          </a:p>
          <a:p>
            <a:pPr algn="just"/>
            <a:r>
              <a:rPr lang="el-GR" sz="2000" dirty="0"/>
              <a:t>Π10.1 Έκθεση προόδου της ακαδημαϊκής μονάδας για την ανταπόκριση στις συστάσεις της τελευταίας Έκθεσης Πιστοποίησης του ΠΠΣ και για την επίτευξη των αντίστοιχων στόχων για τη βελτίωση του ΠΠΣ</a:t>
            </a:r>
          </a:p>
          <a:p>
            <a:pPr algn="just"/>
            <a:endParaRPr lang="el-GR" sz="2000" dirty="0"/>
          </a:p>
        </p:txBody>
      </p:sp>
      <p:sp>
        <p:nvSpPr>
          <p:cNvPr id="4" name="Θέση υποσέλιδου 3">
            <a:extLst>
              <a:ext uri="{FF2B5EF4-FFF2-40B4-BE49-F238E27FC236}">
                <a16:creationId xmlns:a16="http://schemas.microsoft.com/office/drawing/2014/main" id="{E2E5AE7F-4EF2-6617-5BA9-5CE69B68FD1B}"/>
              </a:ext>
            </a:extLst>
          </p:cNvPr>
          <p:cNvSpPr>
            <a:spLocks noGrp="1"/>
          </p:cNvSpPr>
          <p:nvPr>
            <p:ph type="ftr" sz="quarter" idx="11"/>
          </p:nvPr>
        </p:nvSpPr>
        <p:spPr/>
        <p:txBody>
          <a:bodyPr/>
          <a:lstStyle/>
          <a:p>
            <a:r>
              <a:rPr lang="el-GR"/>
              <a:t>ΜΟΝΑΔΑ ΔΙΑΣΦΑΛΙΣΗΣ ΠΟΙΟΤΗΤΑΣ ΠΑΝΕΠΙΣΤΗΜΙΟΥ ΘΕΣΣΑΛΙΑΣ</a:t>
            </a:r>
            <a:endParaRPr lang="en-US" dirty="0"/>
          </a:p>
        </p:txBody>
      </p:sp>
      <p:sp>
        <p:nvSpPr>
          <p:cNvPr id="5" name="Θέση αριθμού διαφάνειας 4">
            <a:extLst>
              <a:ext uri="{FF2B5EF4-FFF2-40B4-BE49-F238E27FC236}">
                <a16:creationId xmlns:a16="http://schemas.microsoft.com/office/drawing/2014/main" id="{3E1DCEB9-DD16-A4AD-D0AB-4876E1AAE698}"/>
              </a:ext>
            </a:extLst>
          </p:cNvPr>
          <p:cNvSpPr>
            <a:spLocks noGrp="1"/>
          </p:cNvSpPr>
          <p:nvPr>
            <p:ph type="sldNum" sz="quarter" idx="12"/>
          </p:nvPr>
        </p:nvSpPr>
        <p:spPr/>
        <p:txBody>
          <a:bodyPr/>
          <a:lstStyle/>
          <a:p>
            <a:fld id="{69E57DC2-970A-4B3E-BB1C-7A09969E49DF}" type="slidenum">
              <a:rPr lang="en-US" smtClean="0"/>
              <a:t>16</a:t>
            </a:fld>
            <a:endParaRPr lang="en-US" dirty="0"/>
          </a:p>
        </p:txBody>
      </p:sp>
      <p:pic>
        <p:nvPicPr>
          <p:cNvPr id="6" name="Εικόνα 5"/>
          <p:cNvPicPr>
            <a:picLocks noChangeAspect="1"/>
          </p:cNvPicPr>
          <p:nvPr/>
        </p:nvPicPr>
        <p:blipFill>
          <a:blip r:embed="rId2"/>
          <a:stretch>
            <a:fillRect/>
          </a:stretch>
        </p:blipFill>
        <p:spPr>
          <a:xfrm>
            <a:off x="466273" y="472230"/>
            <a:ext cx="829128" cy="926672"/>
          </a:xfrm>
          <a:prstGeom prst="rect">
            <a:avLst/>
          </a:prstGeom>
        </p:spPr>
      </p:pic>
    </p:spTree>
    <p:extLst>
      <p:ext uri="{BB962C8B-B14F-4D97-AF65-F5344CB8AC3E}">
        <p14:creationId xmlns:p14="http://schemas.microsoft.com/office/powerpoint/2010/main" val="13906110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Οργανικό">
  <a:themeElements>
    <a:clrScheme name="Οργανικό">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Οργανικό">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Οργανικό">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1589</TotalTime>
  <Words>1393</Words>
  <Application>Microsoft Office PowerPoint</Application>
  <PresentationFormat>Ευρεία οθόνη</PresentationFormat>
  <Paragraphs>124</Paragraphs>
  <Slides>16</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16</vt:i4>
      </vt:variant>
    </vt:vector>
  </HeadingPairs>
  <TitlesOfParts>
    <vt:vector size="20" baseType="lpstr">
      <vt:lpstr>Aptos</vt:lpstr>
      <vt:lpstr>Arial</vt:lpstr>
      <vt:lpstr>Garamond</vt:lpstr>
      <vt:lpstr>Οργανικό</vt:lpstr>
      <vt:lpstr>  ΟΔΗΓΙΕΣ ΣΥΝΤΑΞΗΣ ΠΡΟΤΑΣΕΩΝ ΕΠΑΝΑΠΙΣΤΟΠΟΙΗΣΗΣ ΠΠΣ </vt:lpstr>
      <vt:lpstr>ΣΤΑΔΙΑ ΔΙΑΔΙΚΑΣΙΑΣ ΔΙΑΣΦΑΛΙΣΗΣ ΠΟΙΟΤΗΤΑΣ</vt:lpstr>
      <vt:lpstr>Παρουσίαση του PowerPoint</vt:lpstr>
      <vt:lpstr>ΧΡΟΝΟΣ ΥΠΟΒΟΛΗΣ ΠΡΟΤΑΣΗΣ ΚΑΙ ΦΑΚΕΛΟΥ</vt:lpstr>
      <vt:lpstr>ΠΑΡΑΤΗΡΗΣΕΙΣ ΔΟΜΗΣ επί της πρότασης πιστοποίησης (1)</vt:lpstr>
      <vt:lpstr>ΓΕΝΙΚΕΣ ΠΑΡΑΤΗΡΗΣΕΙΣ επί της πρότασης πιστοποίησης (2)</vt:lpstr>
      <vt:lpstr>1. ΣΤΡΑΤΗΓΙΚΗ, ΠΟΛΙΤΙΚΗ ΚΑΙ ΣΤΟΧΟΘΕΣΙΑ ΠΟΙΟΤΗΤΑΣ</vt:lpstr>
      <vt:lpstr>2. ΣΧΕΔΙΑΣΜΟΣ, ΕΓΚΡΙΣΗ ΚΑΙ ΠΑΡΑΚΟΛΟΥΘΗΣΗ ΤΗΣ ΠΟΙΟΤΗΤΑΣ ΤΩΝ ΠΠΣ</vt:lpstr>
      <vt:lpstr>  3.ΦΟΙΤΗΤΟ-ΚΕΝΤΡΙΚΗ ΜΑΘΗΣΗ, ΔΙΔΑΣΚΑΛΙΑ ΚΑΙ ΑΞΙΟΛΟΓΗΣΗ</vt:lpstr>
      <vt:lpstr>4. ΕΙΣΑΓΩΓΗ ΦΟΙΤΗΤΩΝ, ΣΤΑΔΙΑ ΦΟΙΤΗΣΗΣ, ΑΝΑΓΝΩΡΙΣΗ ΑΚΑΔΗΜΑΪΚΩΝ ΠΡΟΣΟΝΤΩΝ ΚΑΙ ΑΠΟΝΟΜΗ ΤΙΤΛΩΝ ΠΤΥΧΙΟΥ ΚΑΙ ΒΕΒΑΙΩΣΕΩΝ ΔΕΞΙΟΤΗΤΩΝ)</vt:lpstr>
      <vt:lpstr>5. ΔΙΑΣΦΑΛΙΣΗ ΤΗΣ ΕΠΑΡΚΕΙΑΣ ΚΑΙ ΤΗΣ ΥΨΗΛΗΣ ΠΟΙΟΤΗΤΑΣ ΤΟΥ ΔΙΔΑΚΤΙΚΟΥ ΠΡΟΣΩΠΙΚΟΥ ΤΩΝ ΠΠΣ</vt:lpstr>
      <vt:lpstr>6. ΜΑΘΗΣΙΑΚΟΙ ΠΟΡΟΙ ΚΑΙ ΦΟΙΤΗΤΙΚΗ ΣΤΗΡΙΞΗ</vt:lpstr>
      <vt:lpstr>7. ΣΥΛΛΟΓΗ, ΑΝΑΛΥΣΗ ΚΑΙ ΧΡΗΣΗ ΠΛΗΡΟΦΟΡΙΩΝ ΓΙΑ ΤΗΝ ΟΡΓΑΝΩΣΗ ΚΑΙ ΛΕΙΤΟΥΡΓΙΑ ΤΩΝ ΠΠΣ</vt:lpstr>
      <vt:lpstr>8. ΔΗΜΟΣΙΑ ΠΛΗΡΟΦΟΡΗΣΗ</vt:lpstr>
      <vt:lpstr>Γ. 9. ΣΥΝΕΧΗΣ ΠΑΡΑΚΟΛΟΥΘΗΣΗ ΚΑΙ ΠΕΡΙΟΔΙΚΗ ΕΣΩΤΕΡΙΚΗ ΑΞΙΟΛΟΓΗΣΗ ΤΩΝ ΠΠΣ</vt:lpstr>
      <vt:lpstr>10. ΠΕΡΙΟΔΙΚΗ ΕΞΩΤΕΡΙΚΗ ΑΞΙΟΛΟΓΗΣΗ ΚΑΙ ΠΙΣΤΟΠΟΙΗΣΗ ΤΩΝ ΠΠΣ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ΟΔΗΓΙΕς ΥΠΟΒΟΛΗς ΠΡΟΤΑΣΕΩΝ ΕΠΑΝΑΠΙΣΤΟΠΟΙΗΣΗΣ ΠΠΣ </dc:title>
  <dc:creator>ΠΑΝΑΓΙΩΤΑ ΖΟΥΜΠΟΠΟΥΛΟΥ</dc:creator>
  <cp:lastModifiedBy>TSIRONI ELENI</cp:lastModifiedBy>
  <cp:revision>100</cp:revision>
  <dcterms:created xsi:type="dcterms:W3CDTF">2024-08-27T07:36:49Z</dcterms:created>
  <dcterms:modified xsi:type="dcterms:W3CDTF">2024-12-16T11:33:42Z</dcterms:modified>
</cp:coreProperties>
</file>