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9" r:id="rId4"/>
    <p:sldId id="284" r:id="rId5"/>
    <p:sldId id="290" r:id="rId6"/>
    <p:sldId id="285" r:id="rId7"/>
    <p:sldId id="291" r:id="rId8"/>
    <p:sldId id="286" r:id="rId9"/>
    <p:sldId id="292" r:id="rId10"/>
    <p:sldId id="287" r:id="rId11"/>
    <p:sldId id="293" r:id="rId12"/>
    <p:sldId id="288" r:id="rId13"/>
    <p:sldId id="294" r:id="rId14"/>
    <p:sldId id="2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2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07CEF75-4041-B769-BC7B-DACC565F8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452D1B50-34D6-E839-6A54-0F416AF1D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8D09121-CFD3-5979-8DE7-EE9B9B563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6BB1-1844-4409-80E9-1F8648794BD7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C9C99E2E-B7B8-D3B7-1D12-483E5A306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445AE94-1E1F-C4CA-ADCB-9FA49427D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EC5DA-C9B3-4902-A629-CF67BFD5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706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F15A9B-070A-75B6-32AD-6179D67F7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3BE7C37-7BFD-BE1C-3E86-C30132C18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EFE8B9E-ADAB-FF90-EFE5-B19A4ED203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6BB1-1844-4409-80E9-1F8648794BD7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E0BACFC-DD56-3023-95BD-3A44C56D2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CEC6B3B-25B6-CEDE-80FE-A3601328D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EC5DA-C9B3-4902-A629-CF67BFD5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663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091F5CF-1147-E08D-BDB1-5A49400CA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84426D-4B51-296F-E82B-5D080A9A07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4444BEA-559F-61AA-BED7-D59DB819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6BB1-1844-4409-80E9-1F8648794BD7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A4EEDEB-9058-C211-04E1-004D42E51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116A31F0-929B-60D9-3306-EB7253E40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EC5DA-C9B3-4902-A629-CF67BFD5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66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114C2E-57BF-FA59-F9A5-014A89E36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D1148F1-5092-C847-441D-8EF668E53C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4C5C8185-CA2A-AD8E-0F3E-BDBC9C01DD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14E9A09-B367-FB69-8FB8-833D34559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6BB1-1844-4409-80E9-1F8648794BD7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EE487F67-9E55-5244-3B77-DA0E40B1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C350988-B50A-7756-1DE3-D9FA3D0F7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EC5DA-C9B3-4902-A629-CF67BFD5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588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A63AC3-A3D5-D956-DC29-13F0903F2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66E47E1-D09C-0DD6-2DAE-0F7144598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F10DA3F3-122A-D3DF-2F7C-7B2DDE6633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276F870D-9DB2-C8FF-AF85-E7EAAF7CD4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5A089B0-6F13-2AA5-8D2B-E9740BCFF3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67082118-51CD-709C-54FD-144336A2F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6BB1-1844-4409-80E9-1F8648794BD7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988FBBC0-C4DF-305C-62B9-70F7A2BC4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5FF282AF-F14C-B1A4-D10E-FD50FBBC4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EC5DA-C9B3-4902-A629-CF67BFD5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59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A3C8010-7F3A-1496-AB44-07F3BCDB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9D487BA4-AFCB-A333-80F7-317BE0911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6BB1-1844-4409-80E9-1F8648794BD7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42D972FB-E312-7347-9AF9-DFAA7A10C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3512AD0-267A-8817-AF72-41C9CE561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EC5DA-C9B3-4902-A629-CF67BFD5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739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B77D4FDE-76EF-93F9-E0BF-C8B6B3EF2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6BB1-1844-4409-80E9-1F8648794BD7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A0ADB882-834F-2C59-57D6-6A5FF62AE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763797F0-6AD3-B80B-274A-C665E24E9C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EC5DA-C9B3-4902-A629-CF67BFD5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49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9FCD3F-B380-C9EF-B1FC-11F7BF4DB8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39D076F-8E4C-39E4-230D-2265B51B0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7F99235-348D-6B5C-4819-9D73FA269C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1D498EE-4115-D784-03A6-15ECE00A3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6BB1-1844-4409-80E9-1F8648794BD7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B76A68F-BF7A-5402-DE6F-245DEE811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252E1EA3-FFB7-1933-7E3A-B8D878B3E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EC5DA-C9B3-4902-A629-CF67BFD5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1072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5A252FE-B943-FFF2-80DF-4E1EF4BCC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6AB37F1-B5B6-E485-3EE7-0C83FAE099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3F56D0D2-8896-95FE-4919-4BB9F5B30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6BAF9C3-B3B4-6868-FBF2-066F2E041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6BB1-1844-4409-80E9-1F8648794BD7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C710F3D7-75A6-22EA-E639-1BAA67E87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D2F71D52-90EE-183D-3818-F45549962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EC5DA-C9B3-4902-A629-CF67BFD5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773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AD8B718-DEA1-02AB-A767-587FC0499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BDF8329-A03E-FAA4-1A6A-4455B97DCE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E499585-61C3-AD1F-28ED-B604D7A4E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6BB1-1844-4409-80E9-1F8648794BD7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4664934-9015-F365-0BF0-844A0A174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37319AB-16CD-00E9-09D4-6C86CE7E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EC5DA-C9B3-4902-A629-CF67BFD5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39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1403AB9D-A319-B49F-833A-06AEB2C54C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A4FD3AB-36B8-19F8-0D21-8F7CD04053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2BDFA69-71A7-6036-ADEB-24C728387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196BB1-1844-4409-80E9-1F8648794BD7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8405973-F95F-CA8B-6E6F-76EE27EDE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96FF69C-2F0D-6A69-3E42-1D89ABFDE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3EC5DA-C9B3-4902-A629-CF67BFD5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56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F87015EE-406E-0E13-B2EE-B7AA9CE50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/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FE3C269-E89C-A1A1-60ED-BD9F80EAAC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5AE0D73-8599-E899-D6D9-F86D8A62C8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196BB1-1844-4409-80E9-1F8648794BD7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51A2324-D38F-462F-B63D-E909EFA320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CA3F164-D81A-089B-F88E-F232E2C2A4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3EC5DA-C9B3-4902-A629-CF67BFD5B7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73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2FE556-7AE1-734E-1745-CCA94AD86E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Δείκτες ΕΘΑΑΕ</a:t>
            </a:r>
            <a:endParaRPr lang="en-US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614D780-3070-3F74-CBE7-B03598C4D4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i="1" dirty="0"/>
              <a:t>Συνάντηση με ΟΜΕΑ</a:t>
            </a:r>
          </a:p>
          <a:p>
            <a:r>
              <a:rPr lang="el-GR" i="1" dirty="0"/>
              <a:t>06-11-2025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63149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318897B-211A-1413-895D-37285C2DF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Α</a:t>
            </a:r>
            <a:endParaRPr lang="en-US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E0078DFC-1438-B2F1-6335-C8FFBA528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895475"/>
            <a:ext cx="1137285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51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AF58B6A-7CEE-5B39-2937-B241848B7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4E0008-8F68-60AB-DE92-C31CE17A0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Α1.1, Α1.2 και Α1.3 σημαντική επιδείνωση λόγω «διαγραφών»</a:t>
            </a:r>
          </a:p>
          <a:p>
            <a:r>
              <a:rPr lang="el-GR" dirty="0"/>
              <a:t>Α2.1 Μπορεί να αυξηθεί. Το κλίμα δεν είναι ευνοϊκό</a:t>
            </a:r>
          </a:p>
          <a:p>
            <a:r>
              <a:rPr lang="el-GR" dirty="0"/>
              <a:t>Α2.2 Πρέπει να αυξηθεί</a:t>
            </a:r>
          </a:p>
          <a:p>
            <a:r>
              <a:rPr lang="el-GR" dirty="0"/>
              <a:t>Α3.1 Υπολειπόμαστε σημαντικά</a:t>
            </a:r>
          </a:p>
          <a:p>
            <a:pPr lvl="1"/>
            <a:r>
              <a:rPr lang="el-GR" dirty="0"/>
              <a:t>Έχουν γίνει ενέργειες αλλά χρειάζεται υποστήριξη από τα τμήματα</a:t>
            </a:r>
          </a:p>
          <a:p>
            <a:r>
              <a:rPr lang="el-GR" dirty="0"/>
              <a:t>Α4.1.1 και Α4.2.1 Μπορούμε να πάμε καλύτερα</a:t>
            </a:r>
          </a:p>
          <a:p>
            <a:r>
              <a:rPr lang="el-GR" dirty="0"/>
              <a:t>Α5.1 Ενέργειες για την ακριβή αποτύπωση της θέσης μας</a:t>
            </a:r>
          </a:p>
          <a:p>
            <a:r>
              <a:rPr lang="el-GR" dirty="0"/>
              <a:t>Α5.2 Χρειάζεται η συμβολή συγκεκριμένων τμημάτων</a:t>
            </a:r>
          </a:p>
          <a:p>
            <a:r>
              <a:rPr lang="el-GR" dirty="0"/>
              <a:t>Α6.1 Πρέπει να πάμε στο </a:t>
            </a:r>
            <a:r>
              <a:rPr lang="el-GR"/>
              <a:t>100%</a:t>
            </a:r>
            <a:endParaRPr lang="el-GR" dirty="0"/>
          </a:p>
          <a:p>
            <a:r>
              <a:rPr lang="el-GR" dirty="0"/>
              <a:t>Α7.1 και Α8.1 Επίκειται αξιολόγηση του ΕΣΔΠ </a:t>
            </a:r>
          </a:p>
        </p:txBody>
      </p:sp>
    </p:spTree>
    <p:extLst>
      <p:ext uri="{BB962C8B-B14F-4D97-AF65-F5344CB8AC3E}">
        <p14:creationId xmlns:p14="http://schemas.microsoft.com/office/powerpoint/2010/main" val="1808631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C9A09-687F-2526-8064-6A9F556FB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99D87D-6418-CE8B-BFDE-51AB3A53A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Β</a:t>
            </a:r>
            <a:endParaRPr lang="en-US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DA5F372D-B2BE-C480-BC87-D73D78943E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32" y="2276061"/>
            <a:ext cx="11374893" cy="230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45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AEAF26A-D971-DA35-9A1E-91D32F79B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Β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EBD922D-59A0-7423-7F4D-8AED84F776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Β1.1 Έχουν παρθεί μέτρα υποστήριξης αλλά χρειάζεται και η δράση από τα τμήματα</a:t>
            </a:r>
          </a:p>
          <a:p>
            <a:r>
              <a:rPr lang="el-GR" dirty="0"/>
              <a:t>Β1.2 Μετράνε όλες οι δημοσιεύσεις</a:t>
            </a:r>
          </a:p>
          <a:p>
            <a:r>
              <a:rPr lang="el-GR" dirty="0"/>
              <a:t>Β2.1, Β2.2, Β2.4 και Β2.5 Υπολειπόμαστε των άλλων μεγάλων πανεπιστημίων</a:t>
            </a:r>
          </a:p>
          <a:p>
            <a:r>
              <a:rPr lang="el-GR" dirty="0"/>
              <a:t>Β2.3 Έχουν γίνει ενέργειες για την αύξηση του δείκτη</a:t>
            </a:r>
          </a:p>
          <a:p>
            <a:r>
              <a:rPr lang="el-GR" dirty="0"/>
              <a:t>Β3.1 και Β3.2 Χρειάζεται καταγραφή από τα τμήματα</a:t>
            </a:r>
          </a:p>
          <a:p>
            <a:r>
              <a:rPr lang="el-GR" dirty="0"/>
              <a:t>Β4.1 και Β4.2 Άμεση σχέση με το ύψος της χρηματοδότησης</a:t>
            </a:r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370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A5BE6-DA1F-5E83-6EBD-B6D6744F3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767283-BDED-089D-7B4C-4CF1B05D9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Γ</a:t>
            </a:r>
            <a:endParaRPr lang="en-US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C2D9CC0C-FC4C-D093-6FB6-C7151C316F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276475"/>
            <a:ext cx="11372850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67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212B60-EB12-D888-CA01-31C4607E3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Γ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3E407B8-48D5-0298-2032-13DCCF86F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Γ1.1 και Γ1.2 Χρειάζεται αύξηση των ποσοστών μας</a:t>
            </a:r>
          </a:p>
          <a:p>
            <a:r>
              <a:rPr lang="el-GR" dirty="0"/>
              <a:t>Γ2.1 Κεντρική δράση για πιστοποίηση εργαστηρίων</a:t>
            </a:r>
          </a:p>
          <a:p>
            <a:r>
              <a:rPr lang="el-GR" dirty="0"/>
              <a:t>Γ2.2 Χρειάζεται καταγραφή από τα τμήματα</a:t>
            </a:r>
          </a:p>
          <a:p>
            <a:r>
              <a:rPr lang="el-GR" dirty="0"/>
              <a:t>Γ3.1 και Γ3.2 Πολλά σύντομα, ασύγχρονα, δωρεάν προγράμματα εκλαΐκευσης της γνώσης ειδικά σε θέματα </a:t>
            </a:r>
            <a:r>
              <a:rPr lang="en-US" dirty="0"/>
              <a:t>SDG</a:t>
            </a:r>
          </a:p>
          <a:p>
            <a:r>
              <a:rPr lang="el-GR" dirty="0"/>
              <a:t>Γ4.2 και Γ4.3 Ένταση της καταγραφής από τα τμήματα</a:t>
            </a:r>
          </a:p>
          <a:p>
            <a:r>
              <a:rPr lang="el-GR" dirty="0"/>
              <a:t>Γ4.4 </a:t>
            </a:r>
            <a:r>
              <a:rPr lang="el-GR"/>
              <a:t>και Γ5.1 </a:t>
            </a:r>
            <a:r>
              <a:rPr lang="el-GR" dirty="0"/>
              <a:t>Κεντρικές δράσεις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7191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632E2-7F0D-B726-66A6-28403E9CE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64A17E-4636-D1FA-DF0E-7C8A85F9B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Δ</a:t>
            </a:r>
            <a:endParaRPr lang="en-US" dirty="0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FF16B0EF-A914-41E9-E665-35D04983C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085975"/>
            <a:ext cx="1137285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08311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A06DCD-1CA4-37BF-1619-DD4B2CA08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Δ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79247E1-BDA5-1F01-B2FC-DD08F2CEF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Δ1.1 Κεντρική δράση καταγραφής</a:t>
            </a:r>
          </a:p>
          <a:p>
            <a:r>
              <a:rPr lang="el-GR" dirty="0"/>
              <a:t>Δ2.1, Δ2.2 και Δ2.3 Ένταση από τα τμήματα</a:t>
            </a:r>
          </a:p>
          <a:p>
            <a:r>
              <a:rPr lang="el-GR" dirty="0"/>
              <a:t>Δ2.4 Καταγραφή από τα τμήματα: αν μπορούμε να τα αυξήσουμε</a:t>
            </a:r>
          </a:p>
          <a:p>
            <a:r>
              <a:rPr lang="el-GR" dirty="0"/>
              <a:t>Δ3.1</a:t>
            </a:r>
            <a:r>
              <a:rPr lang="en-US" dirty="0"/>
              <a:t>/</a:t>
            </a:r>
            <a:r>
              <a:rPr lang="el-GR" dirty="0"/>
              <a:t>Δ3.2 Χρειάζεται ένταση ειδικά μέσα από το </a:t>
            </a:r>
            <a:r>
              <a:rPr lang="en-US" dirty="0"/>
              <a:t>Invest Alliance</a:t>
            </a:r>
            <a:endParaRPr lang="el-GR" dirty="0"/>
          </a:p>
          <a:p>
            <a:r>
              <a:rPr lang="el-GR" dirty="0"/>
              <a:t>Δ4.1 και Δ5.1 Εισηγήσεις τμημάτων για βιωσιμότητα</a:t>
            </a:r>
          </a:p>
          <a:p>
            <a:r>
              <a:rPr lang="el-GR" dirty="0"/>
              <a:t>Δ5.2 Κεντρική δράση καταγραφής</a:t>
            </a:r>
          </a:p>
          <a:p>
            <a:r>
              <a:rPr lang="el-GR" dirty="0"/>
              <a:t>Δ6.1 Δράσεις τμημάτων</a:t>
            </a:r>
          </a:p>
          <a:p>
            <a:r>
              <a:rPr lang="el-GR" dirty="0"/>
              <a:t>Δ6.2 Διάλογος για τη στρατηγική του ιδρύματος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787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82CA9-D7CD-C77F-8A06-16F516F25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EE91B9-69E7-DED2-4B62-5CC184C7C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Ε</a:t>
            </a:r>
            <a:endParaRPr lang="en-US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4E9BAF7-E023-5DE8-9DC4-17B2F1804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2085975"/>
            <a:ext cx="1137285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714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96C128A-57AD-3AAC-714D-B4AA1C267B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Κριτήρια Ε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308F1CC-8DD9-4ACF-F71D-48D1C636F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Ε1.1, Ε6.1, και Ε7.1 Κεντρική δράση</a:t>
            </a:r>
          </a:p>
          <a:p>
            <a:r>
              <a:rPr lang="el-GR" dirty="0"/>
              <a:t>Ε1.2 Καταγραφή από τα τμήματα</a:t>
            </a:r>
          </a:p>
          <a:p>
            <a:r>
              <a:rPr lang="el-GR" dirty="0"/>
              <a:t>Ε1.3 Αύξηση των </a:t>
            </a:r>
            <a:r>
              <a:rPr lang="el-GR" dirty="0" err="1"/>
              <a:t>συνδιοργανούμενων</a:t>
            </a:r>
            <a:r>
              <a:rPr lang="el-GR" dirty="0"/>
              <a:t> διεθνών συνεδρίων</a:t>
            </a:r>
          </a:p>
          <a:p>
            <a:r>
              <a:rPr lang="el-GR" dirty="0"/>
              <a:t>Ε2.1 Απέχουμε από τον στόχο της ΕΘΑΑΕ</a:t>
            </a:r>
          </a:p>
          <a:p>
            <a:r>
              <a:rPr lang="el-GR" dirty="0"/>
              <a:t>Ε3.1, Ε3.2 και Ε4.1 Κεντρικές δράσεις</a:t>
            </a:r>
          </a:p>
          <a:p>
            <a:r>
              <a:rPr lang="el-GR" dirty="0"/>
              <a:t>Ε4.2 Καταγραφή</a:t>
            </a:r>
          </a:p>
          <a:p>
            <a:r>
              <a:rPr lang="el-GR" dirty="0"/>
              <a:t>Ε5.1 Προσέλκυση δωρεών</a:t>
            </a:r>
          </a:p>
          <a:p>
            <a:pPr lvl="1"/>
            <a:r>
              <a:rPr lang="el-GR" dirty="0"/>
              <a:t>Δωρεές προς το ΠΝ Λάρισας δεν περιλαμβάνονται</a:t>
            </a:r>
          </a:p>
          <a:p>
            <a:r>
              <a:rPr lang="el-GR" dirty="0"/>
              <a:t>Ε6.2 Δράσεις τμημάτων</a:t>
            </a:r>
          </a:p>
          <a:p>
            <a:r>
              <a:rPr lang="el-GR" dirty="0"/>
              <a:t>Ε6.3 Ανατροφοδότηση από τα τμήματα για περιπτώσεις διδασκόντων που έχουν τη δυνατότητα να αναδειχτούν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60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F37BB19-753E-9A3C-B565-0117A1CDC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Σημαντικά σημεία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B31ECC6-0D5C-00B6-F3C1-B0EC4FE4A5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dirty="0"/>
              <a:t>Καταγραφή (</a:t>
            </a:r>
            <a:r>
              <a:rPr lang="el-GR" dirty="0" err="1"/>
              <a:t>πατεντών</a:t>
            </a:r>
            <a:r>
              <a:rPr lang="el-GR" dirty="0"/>
              <a:t>, </a:t>
            </a:r>
            <a:r>
              <a:rPr lang="el-GR" dirty="0" err="1"/>
              <a:t>τεχνοβλαστών</a:t>
            </a:r>
            <a:r>
              <a:rPr lang="el-GR" dirty="0"/>
              <a:t>, νεοφυών επιχειρήσεων, βραβείων, συνεδρίων, δημοσιεύσεων νέων διδακτόρων, έσοδα από παροχή υπηρεσιών, πλήθος επισκεπτών καθηγητών)</a:t>
            </a:r>
          </a:p>
          <a:p>
            <a:r>
              <a:rPr lang="el-GR" dirty="0"/>
              <a:t>Τεκμηρίωση (αποστολή υλικού τεκμηρίωσης στη ΜΟΔΙΠ ΠΘ) από τις ΟΜΕΑ των Τμημάτων </a:t>
            </a:r>
            <a:r>
              <a:rPr lang="el-GR" u="sng" dirty="0"/>
              <a:t>παράλληλα με την καταχώριση στο ΟΠΕΣΠ</a:t>
            </a:r>
          </a:p>
          <a:p>
            <a:r>
              <a:rPr lang="el-GR" dirty="0"/>
              <a:t>Πιο συχνή ενημέρωση των στοιχείων</a:t>
            </a:r>
          </a:p>
          <a:p>
            <a:pPr lvl="1"/>
            <a:r>
              <a:rPr lang="el-GR" dirty="0"/>
              <a:t>Ίσως μετά από </a:t>
            </a:r>
            <a:r>
              <a:rPr lang="el-GR"/>
              <a:t>κάθε εξεταστική</a:t>
            </a:r>
            <a:endParaRPr lang="el-GR" dirty="0"/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568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1979BB-77DD-A7B5-4001-1D452D7CB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Σημαντικά σημεία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48A4FF0-E501-E1B5-BEAD-4AD9B9CC9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Affiliation: University of Thessaly </a:t>
            </a:r>
            <a:r>
              <a:rPr lang="el-GR" dirty="0"/>
              <a:t>σε </a:t>
            </a:r>
            <a:r>
              <a:rPr lang="en-US" dirty="0"/>
              <a:t>Scopus, Google Scholar</a:t>
            </a:r>
          </a:p>
          <a:p>
            <a:pPr lvl="1"/>
            <a:r>
              <a:rPr lang="en-US" b="1" u="sng" dirty="0"/>
              <a:t>Ό</a:t>
            </a:r>
            <a:r>
              <a:rPr lang="el-GR" b="1" u="sng" dirty="0" err="1"/>
              <a:t>λοι</a:t>
            </a:r>
            <a:r>
              <a:rPr lang="el-GR" b="1" u="sng" dirty="0"/>
              <a:t> οι διδάσκοντες να το προσθέσουν</a:t>
            </a:r>
            <a:r>
              <a:rPr lang="el-GR" dirty="0"/>
              <a:t> (Εντεταλμένοι, </a:t>
            </a:r>
            <a:r>
              <a:rPr lang="el-GR" dirty="0" err="1"/>
              <a:t>Ακαδ</a:t>
            </a:r>
            <a:r>
              <a:rPr lang="el-GR" dirty="0"/>
              <a:t>. Υπότροφοι, Απόκτηση Ακαδημαϊκής Εμπειρίας, ΕΔΙΠ, ΕΤΕΠ, </a:t>
            </a:r>
            <a:r>
              <a:rPr lang="el-GR" dirty="0" err="1"/>
              <a:t>Μεταδιδάκτορες</a:t>
            </a:r>
            <a:r>
              <a:rPr lang="el-GR" dirty="0"/>
              <a:t>, ΥΔ) </a:t>
            </a:r>
            <a:endParaRPr lang="en-US" dirty="0"/>
          </a:p>
          <a:p>
            <a:r>
              <a:rPr lang="el-GR" dirty="0"/>
              <a:t>Πιστοποίηση εργαστηρίων</a:t>
            </a:r>
          </a:p>
          <a:p>
            <a:r>
              <a:rPr lang="el-GR" dirty="0"/>
              <a:t>Επιστημονικές περιοχές σε θέσεις 1-100 (</a:t>
            </a:r>
            <a:r>
              <a:rPr lang="en-US" dirty="0"/>
              <a:t>QS, ARWU </a:t>
            </a:r>
            <a:r>
              <a:rPr lang="el-GR" dirty="0"/>
              <a:t>και </a:t>
            </a:r>
            <a:r>
              <a:rPr lang="en-US" dirty="0"/>
              <a:t>THE</a:t>
            </a:r>
            <a:r>
              <a:rPr lang="el-GR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238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BD2E4693-57AB-B422-0012-29FBCF641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Ευχαριστώ για την προσοχή σας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28855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440</Words>
  <Application>Microsoft Office PowerPoint</Application>
  <PresentationFormat>Ευρεία οθόνη</PresentationFormat>
  <Paragraphs>65</Paragraphs>
  <Slides>14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Θέμα του Office</vt:lpstr>
      <vt:lpstr>Δείκτες ΕΘΑΑΕ</vt:lpstr>
      <vt:lpstr>Κριτήρια Α</vt:lpstr>
      <vt:lpstr>Κριτήρια Α</vt:lpstr>
      <vt:lpstr>Κριτήρια Β</vt:lpstr>
      <vt:lpstr>Κριτήρια Β</vt:lpstr>
      <vt:lpstr>Κριτήρια Γ</vt:lpstr>
      <vt:lpstr>Κριτήρια Γ</vt:lpstr>
      <vt:lpstr>Κριτήρια Δ</vt:lpstr>
      <vt:lpstr>Κριτήρια Δ</vt:lpstr>
      <vt:lpstr>Κριτήρια Ε</vt:lpstr>
      <vt:lpstr>Κριτήρια Ε</vt:lpstr>
      <vt:lpstr>Σημαντικά σημεία</vt:lpstr>
      <vt:lpstr>Σημαντικά σημεία</vt:lpstr>
      <vt:lpstr>Ευχαριστώ για την προσοχή σας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STAMOULIS GEORGIOS</dc:creator>
  <cp:lastModifiedBy>STAMOULIS GEORGIOS</cp:lastModifiedBy>
  <cp:revision>7</cp:revision>
  <dcterms:created xsi:type="dcterms:W3CDTF">2025-11-06T07:02:15Z</dcterms:created>
  <dcterms:modified xsi:type="dcterms:W3CDTF">2025-11-07T07:18:59Z</dcterms:modified>
</cp:coreProperties>
</file>