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4" r:id="rId7"/>
    <p:sldId id="261" r:id="rId8"/>
    <p:sldId id="262" r:id="rId9"/>
    <p:sldId id="270" r:id="rId10"/>
    <p:sldId id="269" r:id="rId11"/>
    <p:sldId id="265" r:id="rId12"/>
    <p:sldId id="267" r:id="rId13"/>
    <p:sldId id="268" r:id="rId14"/>
    <p:sldId id="266" r:id="rId1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FTHYMIADOU SOFIA" initials="ES" lastIdx="27" clrIdx="0">
    <p:extLst>
      <p:ext uri="{19B8F6BF-5375-455C-9EA6-DF929625EA0E}">
        <p15:presenceInfo xmlns:p15="http://schemas.microsoft.com/office/powerpoint/2012/main" userId="EFTHYMIADOU SOF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257683-DC58-43AF-AB78-BC2F6AD1E53C}" v="154" dt="2025-11-05T19:25:07.93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FTHYMIADOU SOFIA" userId="S::soefthymiadou@o365.uth.gr::26f1dc81-35b9-47fa-8a24-ba8ca66043cc" providerId="AD" clId="Web-{4A257683-DC58-43AF-AB78-BC2F6AD1E53C}"/>
    <pc:docChg chg="modSld">
      <pc:chgData name="EFTHYMIADOU SOFIA" userId="S::soefthymiadou@o365.uth.gr::26f1dc81-35b9-47fa-8a24-ba8ca66043cc" providerId="AD" clId="Web-{4A257683-DC58-43AF-AB78-BC2F6AD1E53C}" dt="2025-11-05T19:22:50.507" v="116"/>
      <pc:docMkLst>
        <pc:docMk/>
      </pc:docMkLst>
      <pc:sldChg chg="modSp">
        <pc:chgData name="EFTHYMIADOU SOFIA" userId="S::soefthymiadou@o365.uth.gr::26f1dc81-35b9-47fa-8a24-ba8ca66043cc" providerId="AD" clId="Web-{4A257683-DC58-43AF-AB78-BC2F6AD1E53C}" dt="2025-11-05T18:34:12.089" v="1" actId="20577"/>
        <pc:sldMkLst>
          <pc:docMk/>
          <pc:sldMk cId="889069679" sldId="257"/>
        </pc:sldMkLst>
        <pc:spChg chg="mod">
          <ac:chgData name="EFTHYMIADOU SOFIA" userId="S::soefthymiadou@o365.uth.gr::26f1dc81-35b9-47fa-8a24-ba8ca66043cc" providerId="AD" clId="Web-{4A257683-DC58-43AF-AB78-BC2F6AD1E53C}" dt="2025-11-05T18:34:12.089" v="1" actId="20577"/>
          <ac:spMkLst>
            <pc:docMk/>
            <pc:sldMk cId="889069679" sldId="257"/>
            <ac:spMk id="3" creationId="{EA6F5DF5-CD24-4AEE-8679-EF6041E6F8ED}"/>
          </ac:spMkLst>
        </pc:spChg>
      </pc:sldChg>
      <pc:sldChg chg="modSp">
        <pc:chgData name="EFTHYMIADOU SOFIA" userId="S::soefthymiadou@o365.uth.gr::26f1dc81-35b9-47fa-8a24-ba8ca66043cc" providerId="AD" clId="Web-{4A257683-DC58-43AF-AB78-BC2F6AD1E53C}" dt="2025-11-05T18:35:04.856" v="17" actId="20577"/>
        <pc:sldMkLst>
          <pc:docMk/>
          <pc:sldMk cId="3535644733" sldId="258"/>
        </pc:sldMkLst>
        <pc:spChg chg="mod">
          <ac:chgData name="EFTHYMIADOU SOFIA" userId="S::soefthymiadou@o365.uth.gr::26f1dc81-35b9-47fa-8a24-ba8ca66043cc" providerId="AD" clId="Web-{4A257683-DC58-43AF-AB78-BC2F6AD1E53C}" dt="2025-11-05T18:35:04.856" v="17" actId="20577"/>
          <ac:spMkLst>
            <pc:docMk/>
            <pc:sldMk cId="3535644733" sldId="258"/>
            <ac:spMk id="2" creationId="{E6813591-2848-4C15-A807-95789EB74CEA}"/>
          </ac:spMkLst>
        </pc:spChg>
      </pc:sldChg>
      <pc:sldChg chg="modSp">
        <pc:chgData name="EFTHYMIADOU SOFIA" userId="S::soefthymiadou@o365.uth.gr::26f1dc81-35b9-47fa-8a24-ba8ca66043cc" providerId="AD" clId="Web-{4A257683-DC58-43AF-AB78-BC2F6AD1E53C}" dt="2025-11-05T18:35:36.622" v="21" actId="20577"/>
        <pc:sldMkLst>
          <pc:docMk/>
          <pc:sldMk cId="956147983" sldId="259"/>
        </pc:sldMkLst>
        <pc:spChg chg="mod">
          <ac:chgData name="EFTHYMIADOU SOFIA" userId="S::soefthymiadou@o365.uth.gr::26f1dc81-35b9-47fa-8a24-ba8ca66043cc" providerId="AD" clId="Web-{4A257683-DC58-43AF-AB78-BC2F6AD1E53C}" dt="2025-11-05T18:35:36.622" v="21" actId="20577"/>
          <ac:spMkLst>
            <pc:docMk/>
            <pc:sldMk cId="956147983" sldId="259"/>
            <ac:spMk id="2" creationId="{1C945752-35AD-40C6-A2ED-4E3F760E8D5F}"/>
          </ac:spMkLst>
        </pc:spChg>
      </pc:sldChg>
      <pc:sldChg chg="addSp delSp modSp">
        <pc:chgData name="EFTHYMIADOU SOFIA" userId="S::soefthymiadou@o365.uth.gr::26f1dc81-35b9-47fa-8a24-ba8ca66043cc" providerId="AD" clId="Web-{4A257683-DC58-43AF-AB78-BC2F6AD1E53C}" dt="2025-11-05T18:46:36.145" v="86"/>
        <pc:sldMkLst>
          <pc:docMk/>
          <pc:sldMk cId="2850118864" sldId="260"/>
        </pc:sldMkLst>
        <pc:spChg chg="mod">
          <ac:chgData name="EFTHYMIADOU SOFIA" userId="S::soefthymiadou@o365.uth.gr::26f1dc81-35b9-47fa-8a24-ba8ca66043cc" providerId="AD" clId="Web-{4A257683-DC58-43AF-AB78-BC2F6AD1E53C}" dt="2025-11-05T18:37:47.298" v="60" actId="20577"/>
          <ac:spMkLst>
            <pc:docMk/>
            <pc:sldMk cId="2850118864" sldId="260"/>
            <ac:spMk id="2" creationId="{9F85C1CA-4A28-4A95-A45E-70F4C0636C3A}"/>
          </ac:spMkLst>
        </pc:spChg>
        <pc:graphicFrameChg chg="mod modGraphic">
          <ac:chgData name="EFTHYMIADOU SOFIA" userId="S::soefthymiadou@o365.uth.gr::26f1dc81-35b9-47fa-8a24-ba8ca66043cc" providerId="AD" clId="Web-{4A257683-DC58-43AF-AB78-BC2F6AD1E53C}" dt="2025-11-05T18:46:36.145" v="86"/>
          <ac:graphicFrameMkLst>
            <pc:docMk/>
            <pc:sldMk cId="2850118864" sldId="260"/>
            <ac:graphicFrameMk id="4" creationId="{E4B487F6-9476-4DA1-8410-205F739E7BB7}"/>
          </ac:graphicFrameMkLst>
        </pc:graphicFrameChg>
        <pc:graphicFrameChg chg="add del mod">
          <ac:chgData name="EFTHYMIADOU SOFIA" userId="S::soefthymiadou@o365.uth.gr::26f1dc81-35b9-47fa-8a24-ba8ca66043cc" providerId="AD" clId="Web-{4A257683-DC58-43AF-AB78-BC2F6AD1E53C}" dt="2025-11-05T18:44:36.742" v="70"/>
          <ac:graphicFrameMkLst>
            <pc:docMk/>
            <pc:sldMk cId="2850118864" sldId="260"/>
            <ac:graphicFrameMk id="6" creationId="{2104DE94-E299-84AA-D496-5D3AE2361353}"/>
          </ac:graphicFrameMkLst>
        </pc:graphicFrameChg>
      </pc:sldChg>
      <pc:sldChg chg="modSp">
        <pc:chgData name="EFTHYMIADOU SOFIA" userId="S::soefthymiadou@o365.uth.gr::26f1dc81-35b9-47fa-8a24-ba8ca66043cc" providerId="AD" clId="Web-{4A257683-DC58-43AF-AB78-BC2F6AD1E53C}" dt="2025-11-05T19:22:50.507" v="116"/>
        <pc:sldMkLst>
          <pc:docMk/>
          <pc:sldMk cId="260978798" sldId="261"/>
        </pc:sldMkLst>
        <pc:graphicFrameChg chg="mod modGraphic">
          <ac:chgData name="EFTHYMIADOU SOFIA" userId="S::soefthymiadou@o365.uth.gr::26f1dc81-35b9-47fa-8a24-ba8ca66043cc" providerId="AD" clId="Web-{4A257683-DC58-43AF-AB78-BC2F6AD1E53C}" dt="2025-11-05T19:22:50.507" v="116"/>
          <ac:graphicFrameMkLst>
            <pc:docMk/>
            <pc:sldMk cId="260978798" sldId="261"/>
            <ac:graphicFrameMk id="4" creationId="{AA7F7D5A-78CC-4CFC-85D7-B00D67A3D36C}"/>
          </ac:graphicFrameMkLst>
        </pc:graphicFrameChg>
      </pc:sldChg>
      <pc:sldChg chg="modSp">
        <pc:chgData name="EFTHYMIADOU SOFIA" userId="S::soefthymiadou@o365.uth.gr::26f1dc81-35b9-47fa-8a24-ba8ca66043cc" providerId="AD" clId="Web-{4A257683-DC58-43AF-AB78-BC2F6AD1E53C}" dt="2025-11-05T19:03:33.461" v="94"/>
        <pc:sldMkLst>
          <pc:docMk/>
          <pc:sldMk cId="143941198" sldId="262"/>
        </pc:sldMkLst>
        <pc:graphicFrameChg chg="mod modGraphic">
          <ac:chgData name="EFTHYMIADOU SOFIA" userId="S::soefthymiadou@o365.uth.gr::26f1dc81-35b9-47fa-8a24-ba8ca66043cc" providerId="AD" clId="Web-{4A257683-DC58-43AF-AB78-BC2F6AD1E53C}" dt="2025-11-05T19:03:33.461" v="94"/>
          <ac:graphicFrameMkLst>
            <pc:docMk/>
            <pc:sldMk cId="143941198" sldId="262"/>
            <ac:graphicFrameMk id="4" creationId="{87A78152-C99C-41F5-ABFA-BAC2B8AF4811}"/>
          </ac:graphicFrameMkLst>
        </pc:graphicFrameChg>
      </pc:sldChg>
      <pc:sldChg chg="modSp">
        <pc:chgData name="EFTHYMIADOU SOFIA" userId="S::soefthymiadou@o365.uth.gr::26f1dc81-35b9-47fa-8a24-ba8ca66043cc" providerId="AD" clId="Web-{4A257683-DC58-43AF-AB78-BC2F6AD1E53C}" dt="2025-11-05T19:13:39.639" v="114" actId="20577"/>
        <pc:sldMkLst>
          <pc:docMk/>
          <pc:sldMk cId="4255216089" sldId="266"/>
        </pc:sldMkLst>
        <pc:spChg chg="mod">
          <ac:chgData name="EFTHYMIADOU SOFIA" userId="S::soefthymiadou@o365.uth.gr::26f1dc81-35b9-47fa-8a24-ba8ca66043cc" providerId="AD" clId="Web-{4A257683-DC58-43AF-AB78-BC2F6AD1E53C}" dt="2025-11-05T19:13:39.639" v="114" actId="20577"/>
          <ac:spMkLst>
            <pc:docMk/>
            <pc:sldMk cId="4255216089" sldId="266"/>
            <ac:spMk id="2" creationId="{AF13257B-3727-4DD3-9ED0-35CC469144A8}"/>
          </ac:spMkLst>
        </pc:spChg>
      </pc:sldChg>
      <pc:sldChg chg="modSp">
        <pc:chgData name="EFTHYMIADOU SOFIA" userId="S::soefthymiadou@o365.uth.gr::26f1dc81-35b9-47fa-8a24-ba8ca66043cc" providerId="AD" clId="Web-{4A257683-DC58-43AF-AB78-BC2F6AD1E53C}" dt="2025-11-05T19:04:49.076" v="105"/>
        <pc:sldMkLst>
          <pc:docMk/>
          <pc:sldMk cId="1016338682" sldId="270"/>
        </pc:sldMkLst>
        <pc:graphicFrameChg chg="mod modGraphic">
          <ac:chgData name="EFTHYMIADOU SOFIA" userId="S::soefthymiadou@o365.uth.gr::26f1dc81-35b9-47fa-8a24-ba8ca66043cc" providerId="AD" clId="Web-{4A257683-DC58-43AF-AB78-BC2F6AD1E53C}" dt="2025-11-05T19:04:49.076" v="105"/>
          <ac:graphicFrameMkLst>
            <pc:docMk/>
            <pc:sldMk cId="1016338682" sldId="270"/>
            <ac:graphicFrameMk id="4" creationId="{AA7F7D5A-78CC-4CFC-85D7-B00D67A3D36C}"/>
          </ac:graphicFrameMkLst>
        </pc:graphicFrameChg>
      </pc:sldChg>
    </pc:docChg>
  </pc:docChgLst>
  <pc:docChgLst>
    <pc:chgData name="EFTHYMIADOU SOFIA" userId="26f1dc81-35b9-47fa-8a24-ba8ca66043cc" providerId="ADAL" clId="{061E4FF6-11E0-49D5-9A89-7590BABEA892}"/>
    <pc:docChg chg="undo redo custSel addSld delSld modSld sldOrd modMainMaster">
      <pc:chgData name="EFTHYMIADOU SOFIA" userId="26f1dc81-35b9-47fa-8a24-ba8ca66043cc" providerId="ADAL" clId="{061E4FF6-11E0-49D5-9A89-7590BABEA892}" dt="2025-11-05T13:03:16.528" v="3336" actId="1076"/>
      <pc:docMkLst>
        <pc:docMk/>
      </pc:docMkLst>
      <pc:sldChg chg="modSp">
        <pc:chgData name="EFTHYMIADOU SOFIA" userId="26f1dc81-35b9-47fa-8a24-ba8ca66043cc" providerId="ADAL" clId="{061E4FF6-11E0-49D5-9A89-7590BABEA892}" dt="2025-11-05T10:52:43.403" v="2325"/>
        <pc:sldMkLst>
          <pc:docMk/>
          <pc:sldMk cId="877164961" sldId="256"/>
        </pc:sldMkLst>
        <pc:spChg chg="mod">
          <ac:chgData name="EFTHYMIADOU SOFIA" userId="26f1dc81-35b9-47fa-8a24-ba8ca66043cc" providerId="ADAL" clId="{061E4FF6-11E0-49D5-9A89-7590BABEA892}" dt="2025-11-05T10:52:43.403" v="2325"/>
          <ac:spMkLst>
            <pc:docMk/>
            <pc:sldMk cId="877164961" sldId="256"/>
            <ac:spMk id="2" creationId="{B9F34CBA-84BB-4D72-AE83-F9C8A71ABD75}"/>
          </ac:spMkLst>
        </pc:spChg>
        <pc:spChg chg="mod">
          <ac:chgData name="EFTHYMIADOU SOFIA" userId="26f1dc81-35b9-47fa-8a24-ba8ca66043cc" providerId="ADAL" clId="{061E4FF6-11E0-49D5-9A89-7590BABEA892}" dt="2025-11-05T10:52:43.403" v="2325"/>
          <ac:spMkLst>
            <pc:docMk/>
            <pc:sldMk cId="877164961" sldId="256"/>
            <ac:spMk id="3" creationId="{4FE0E9F7-67AE-4D93-994A-0D419721C5E3}"/>
          </ac:spMkLst>
        </pc:spChg>
      </pc:sldChg>
      <pc:sldChg chg="modSp mod">
        <pc:chgData name="EFTHYMIADOU SOFIA" userId="26f1dc81-35b9-47fa-8a24-ba8ca66043cc" providerId="ADAL" clId="{061E4FF6-11E0-49D5-9A89-7590BABEA892}" dt="2025-11-05T10:52:43.403" v="2325"/>
        <pc:sldMkLst>
          <pc:docMk/>
          <pc:sldMk cId="889069679" sldId="257"/>
        </pc:sldMkLst>
        <pc:spChg chg="mod">
          <ac:chgData name="EFTHYMIADOU SOFIA" userId="26f1dc81-35b9-47fa-8a24-ba8ca66043cc" providerId="ADAL" clId="{061E4FF6-11E0-49D5-9A89-7590BABEA892}" dt="2025-11-05T10:52:43.403" v="2325"/>
          <ac:spMkLst>
            <pc:docMk/>
            <pc:sldMk cId="889069679" sldId="257"/>
            <ac:spMk id="2" creationId="{2179E97F-61D3-43F1-80AF-A1CF97F9C986}"/>
          </ac:spMkLst>
        </pc:spChg>
        <pc:spChg chg="mod">
          <ac:chgData name="EFTHYMIADOU SOFIA" userId="26f1dc81-35b9-47fa-8a24-ba8ca66043cc" providerId="ADAL" clId="{061E4FF6-11E0-49D5-9A89-7590BABEA892}" dt="2025-11-05T10:52:43.403" v="2325"/>
          <ac:spMkLst>
            <pc:docMk/>
            <pc:sldMk cId="889069679" sldId="257"/>
            <ac:spMk id="3" creationId="{EA6F5DF5-CD24-4AEE-8679-EF6041E6F8ED}"/>
          </ac:spMkLst>
        </pc:spChg>
      </pc:sldChg>
      <pc:sldChg chg="modSp new mod">
        <pc:chgData name="EFTHYMIADOU SOFIA" userId="26f1dc81-35b9-47fa-8a24-ba8ca66043cc" providerId="ADAL" clId="{061E4FF6-11E0-49D5-9A89-7590BABEA892}" dt="2025-11-05T11:09:28.762" v="2371" actId="20577"/>
        <pc:sldMkLst>
          <pc:docMk/>
          <pc:sldMk cId="3535644733" sldId="258"/>
        </pc:sldMkLst>
        <pc:spChg chg="mod">
          <ac:chgData name="EFTHYMIADOU SOFIA" userId="26f1dc81-35b9-47fa-8a24-ba8ca66043cc" providerId="ADAL" clId="{061E4FF6-11E0-49D5-9A89-7590BABEA892}" dt="2025-11-05T11:09:28.762" v="2371" actId="20577"/>
          <ac:spMkLst>
            <pc:docMk/>
            <pc:sldMk cId="3535644733" sldId="258"/>
            <ac:spMk id="2" creationId="{E6813591-2848-4C15-A807-95789EB74CEA}"/>
          </ac:spMkLst>
        </pc:spChg>
        <pc:spChg chg="mod">
          <ac:chgData name="EFTHYMIADOU SOFIA" userId="26f1dc81-35b9-47fa-8a24-ba8ca66043cc" providerId="ADAL" clId="{061E4FF6-11E0-49D5-9A89-7590BABEA892}" dt="2025-11-05T10:52:43.403" v="2325"/>
          <ac:spMkLst>
            <pc:docMk/>
            <pc:sldMk cId="3535644733" sldId="258"/>
            <ac:spMk id="3" creationId="{ABAF6682-A551-4957-B7E5-EA76DD923A0F}"/>
          </ac:spMkLst>
        </pc:spChg>
      </pc:sldChg>
      <pc:sldChg chg="modSp new mod">
        <pc:chgData name="EFTHYMIADOU SOFIA" userId="26f1dc81-35b9-47fa-8a24-ba8ca66043cc" providerId="ADAL" clId="{061E4FF6-11E0-49D5-9A89-7590BABEA892}" dt="2025-11-05T11:09:34.240" v="2375" actId="20577"/>
        <pc:sldMkLst>
          <pc:docMk/>
          <pc:sldMk cId="956147983" sldId="259"/>
        </pc:sldMkLst>
        <pc:spChg chg="mod">
          <ac:chgData name="EFTHYMIADOU SOFIA" userId="26f1dc81-35b9-47fa-8a24-ba8ca66043cc" providerId="ADAL" clId="{061E4FF6-11E0-49D5-9A89-7590BABEA892}" dt="2025-11-05T11:09:34.240" v="2375" actId="20577"/>
          <ac:spMkLst>
            <pc:docMk/>
            <pc:sldMk cId="956147983" sldId="259"/>
            <ac:spMk id="2" creationId="{1C945752-35AD-40C6-A2ED-4E3F760E8D5F}"/>
          </ac:spMkLst>
        </pc:spChg>
        <pc:spChg chg="mod">
          <ac:chgData name="EFTHYMIADOU SOFIA" userId="26f1dc81-35b9-47fa-8a24-ba8ca66043cc" providerId="ADAL" clId="{061E4FF6-11E0-49D5-9A89-7590BABEA892}" dt="2025-11-05T11:08:16.306" v="2367" actId="11"/>
          <ac:spMkLst>
            <pc:docMk/>
            <pc:sldMk cId="956147983" sldId="259"/>
            <ac:spMk id="3" creationId="{8C247DA5-6EC8-49D0-9F81-303556938BB3}"/>
          </ac:spMkLst>
        </pc:spChg>
      </pc:sldChg>
      <pc:sldChg chg="addSp delSp modSp new mod">
        <pc:chgData name="EFTHYMIADOU SOFIA" userId="26f1dc81-35b9-47fa-8a24-ba8ca66043cc" providerId="ADAL" clId="{061E4FF6-11E0-49D5-9A89-7590BABEA892}" dt="2025-11-05T10:53:51.171" v="2357" actId="20577"/>
        <pc:sldMkLst>
          <pc:docMk/>
          <pc:sldMk cId="2850118864" sldId="260"/>
        </pc:sldMkLst>
        <pc:spChg chg="mod">
          <ac:chgData name="EFTHYMIADOU SOFIA" userId="26f1dc81-35b9-47fa-8a24-ba8ca66043cc" providerId="ADAL" clId="{061E4FF6-11E0-49D5-9A89-7590BABEA892}" dt="2025-11-05T10:53:51.171" v="2357" actId="20577"/>
          <ac:spMkLst>
            <pc:docMk/>
            <pc:sldMk cId="2850118864" sldId="260"/>
            <ac:spMk id="2" creationId="{9F85C1CA-4A28-4A95-A45E-70F4C0636C3A}"/>
          </ac:spMkLst>
        </pc:spChg>
        <pc:spChg chg="del mod">
          <ac:chgData name="EFTHYMIADOU SOFIA" userId="26f1dc81-35b9-47fa-8a24-ba8ca66043cc" providerId="ADAL" clId="{061E4FF6-11E0-49D5-9A89-7590BABEA892}" dt="2025-11-05T07:33:03.948" v="494"/>
          <ac:spMkLst>
            <pc:docMk/>
            <pc:sldMk cId="2850118864" sldId="260"/>
            <ac:spMk id="3" creationId="{4469A8B7-6195-4331-8A37-30D7B5B9051B}"/>
          </ac:spMkLst>
        </pc:spChg>
        <pc:graphicFrameChg chg="add mod modGraphic">
          <ac:chgData name="EFTHYMIADOU SOFIA" userId="26f1dc81-35b9-47fa-8a24-ba8ca66043cc" providerId="ADAL" clId="{061E4FF6-11E0-49D5-9A89-7590BABEA892}" dt="2025-11-05T07:33:08.887" v="495" actId="14100"/>
          <ac:graphicFrameMkLst>
            <pc:docMk/>
            <pc:sldMk cId="2850118864" sldId="260"/>
            <ac:graphicFrameMk id="4" creationId="{E4B487F6-9476-4DA1-8410-205F739E7BB7}"/>
          </ac:graphicFrameMkLst>
        </pc:graphicFrameChg>
      </pc:sldChg>
      <pc:sldChg chg="addSp delSp modSp new mod addCm delCm modCm">
        <pc:chgData name="EFTHYMIADOU SOFIA" userId="26f1dc81-35b9-47fa-8a24-ba8ca66043cc" providerId="ADAL" clId="{061E4FF6-11E0-49D5-9A89-7590BABEA892}" dt="2025-11-05T13:03:16.528" v="3336" actId="1076"/>
        <pc:sldMkLst>
          <pc:docMk/>
          <pc:sldMk cId="260978798" sldId="261"/>
        </pc:sldMkLst>
        <pc:spChg chg="mod">
          <ac:chgData name="EFTHYMIADOU SOFIA" userId="26f1dc81-35b9-47fa-8a24-ba8ca66043cc" providerId="ADAL" clId="{061E4FF6-11E0-49D5-9A89-7590BABEA892}" dt="2025-11-05T11:54:06.315" v="2638" actId="20577"/>
          <ac:spMkLst>
            <pc:docMk/>
            <pc:sldMk cId="260978798" sldId="261"/>
            <ac:spMk id="2" creationId="{4FEC4651-8D30-4C8B-AF24-EE261CCD42D6}"/>
          </ac:spMkLst>
        </pc:spChg>
        <pc:spChg chg="del">
          <ac:chgData name="EFTHYMIADOU SOFIA" userId="26f1dc81-35b9-47fa-8a24-ba8ca66043cc" providerId="ADAL" clId="{061E4FF6-11E0-49D5-9A89-7590BABEA892}" dt="2025-11-05T08:16:08.403" v="499" actId="3680"/>
          <ac:spMkLst>
            <pc:docMk/>
            <pc:sldMk cId="260978798" sldId="261"/>
            <ac:spMk id="3" creationId="{600CA854-FBA3-42CA-930E-2987950C35A7}"/>
          </ac:spMkLst>
        </pc:spChg>
        <pc:spChg chg="mod">
          <ac:chgData name="EFTHYMIADOU SOFIA" userId="26f1dc81-35b9-47fa-8a24-ba8ca66043cc" providerId="ADAL" clId="{061E4FF6-11E0-49D5-9A89-7590BABEA892}" dt="2025-11-05T13:03:16.528" v="3336" actId="1076"/>
          <ac:spMkLst>
            <pc:docMk/>
            <pc:sldMk cId="260978798" sldId="261"/>
            <ac:spMk id="5" creationId="{45FACE1E-8A73-439B-B23E-D156DC253992}"/>
          </ac:spMkLst>
        </pc:spChg>
        <pc:graphicFrameChg chg="add mod ord modGraphic">
          <ac:chgData name="EFTHYMIADOU SOFIA" userId="26f1dc81-35b9-47fa-8a24-ba8ca66043cc" providerId="ADAL" clId="{061E4FF6-11E0-49D5-9A89-7590BABEA892}" dt="2025-11-05T12:39:30.546" v="3333" actId="403"/>
          <ac:graphicFrameMkLst>
            <pc:docMk/>
            <pc:sldMk cId="260978798" sldId="261"/>
            <ac:graphicFrameMk id="4" creationId="{AA7F7D5A-78CC-4CFC-85D7-B00D67A3D36C}"/>
          </ac:graphicFrameMkLst>
        </pc:graphicFrameChg>
      </pc:sldChg>
      <pc:sldChg chg="addSp delSp modSp new mod addCm delCm modCm">
        <pc:chgData name="EFTHYMIADOU SOFIA" userId="26f1dc81-35b9-47fa-8a24-ba8ca66043cc" providerId="ADAL" clId="{061E4FF6-11E0-49D5-9A89-7590BABEA892}" dt="2025-11-05T12:03:55.947" v="2667" actId="14100"/>
        <pc:sldMkLst>
          <pc:docMk/>
          <pc:sldMk cId="143941198" sldId="262"/>
        </pc:sldMkLst>
        <pc:spChg chg="mod">
          <ac:chgData name="EFTHYMIADOU SOFIA" userId="26f1dc81-35b9-47fa-8a24-ba8ca66043cc" providerId="ADAL" clId="{061E4FF6-11E0-49D5-9A89-7590BABEA892}" dt="2025-11-05T12:03:55.947" v="2667" actId="14100"/>
          <ac:spMkLst>
            <pc:docMk/>
            <pc:sldMk cId="143941198" sldId="262"/>
            <ac:spMk id="2" creationId="{290BF0AE-BC0A-4AA2-AD85-E7BF94203A65}"/>
          </ac:spMkLst>
        </pc:spChg>
        <pc:spChg chg="del mod">
          <ac:chgData name="EFTHYMIADOU SOFIA" userId="26f1dc81-35b9-47fa-8a24-ba8ca66043cc" providerId="ADAL" clId="{061E4FF6-11E0-49D5-9A89-7590BABEA892}" dt="2025-11-05T09:23:33.318" v="1014" actId="3680"/>
          <ac:spMkLst>
            <pc:docMk/>
            <pc:sldMk cId="143941198" sldId="262"/>
            <ac:spMk id="3" creationId="{FA7B60A8-9B5F-459B-8D6F-4CE2B4BCE0AD}"/>
          </ac:spMkLst>
        </pc:spChg>
        <pc:graphicFrameChg chg="add mod ord modGraphic">
          <ac:chgData name="EFTHYMIADOU SOFIA" userId="26f1dc81-35b9-47fa-8a24-ba8ca66043cc" providerId="ADAL" clId="{061E4FF6-11E0-49D5-9A89-7590BABEA892}" dt="2025-11-05T11:47:52.199" v="2471" actId="20577"/>
          <ac:graphicFrameMkLst>
            <pc:docMk/>
            <pc:sldMk cId="143941198" sldId="262"/>
            <ac:graphicFrameMk id="4" creationId="{87A78152-C99C-41F5-ABFA-BAC2B8AF4811}"/>
          </ac:graphicFrameMkLst>
        </pc:graphicFrameChg>
      </pc:sldChg>
      <pc:sldChg chg="new del">
        <pc:chgData name="EFTHYMIADOU SOFIA" userId="26f1dc81-35b9-47fa-8a24-ba8ca66043cc" providerId="ADAL" clId="{061E4FF6-11E0-49D5-9A89-7590BABEA892}" dt="2025-11-05T09:37:28.856" v="1230" actId="2696"/>
        <pc:sldMkLst>
          <pc:docMk/>
          <pc:sldMk cId="2999405163" sldId="263"/>
        </pc:sldMkLst>
      </pc:sldChg>
      <pc:sldChg chg="modSp new mod">
        <pc:chgData name="EFTHYMIADOU SOFIA" userId="26f1dc81-35b9-47fa-8a24-ba8ca66043cc" providerId="ADAL" clId="{061E4FF6-11E0-49D5-9A89-7590BABEA892}" dt="2025-11-05T10:52:38.531" v="2323"/>
        <pc:sldMkLst>
          <pc:docMk/>
          <pc:sldMk cId="906043878" sldId="264"/>
        </pc:sldMkLst>
        <pc:spChg chg="mod">
          <ac:chgData name="EFTHYMIADOU SOFIA" userId="26f1dc81-35b9-47fa-8a24-ba8ca66043cc" providerId="ADAL" clId="{061E4FF6-11E0-49D5-9A89-7590BABEA892}" dt="2025-11-05T10:52:38.531" v="2323"/>
          <ac:spMkLst>
            <pc:docMk/>
            <pc:sldMk cId="906043878" sldId="264"/>
            <ac:spMk id="2" creationId="{E3C3B673-5411-448C-90A8-A8A4CDB001FA}"/>
          </ac:spMkLst>
        </pc:spChg>
      </pc:sldChg>
      <pc:sldChg chg="modSp new mod setBg">
        <pc:chgData name="EFTHYMIADOU SOFIA" userId="26f1dc81-35b9-47fa-8a24-ba8ca66043cc" providerId="ADAL" clId="{061E4FF6-11E0-49D5-9A89-7590BABEA892}" dt="2025-11-05T11:49:57.131" v="2567" actId="20577"/>
        <pc:sldMkLst>
          <pc:docMk/>
          <pc:sldMk cId="985518321" sldId="265"/>
        </pc:sldMkLst>
        <pc:spChg chg="mod">
          <ac:chgData name="EFTHYMIADOU SOFIA" userId="26f1dc81-35b9-47fa-8a24-ba8ca66043cc" providerId="ADAL" clId="{061E4FF6-11E0-49D5-9A89-7590BABEA892}" dt="2025-11-05T10:53:33.061" v="2331" actId="113"/>
          <ac:spMkLst>
            <pc:docMk/>
            <pc:sldMk cId="985518321" sldId="265"/>
            <ac:spMk id="2" creationId="{4BF6F21D-273A-424B-9B80-F2D73E85CEC3}"/>
          </ac:spMkLst>
        </pc:spChg>
        <pc:spChg chg="mod">
          <ac:chgData name="EFTHYMIADOU SOFIA" userId="26f1dc81-35b9-47fa-8a24-ba8ca66043cc" providerId="ADAL" clId="{061E4FF6-11E0-49D5-9A89-7590BABEA892}" dt="2025-11-05T11:49:57.131" v="2567" actId="20577"/>
          <ac:spMkLst>
            <pc:docMk/>
            <pc:sldMk cId="985518321" sldId="265"/>
            <ac:spMk id="3" creationId="{F2A133E6-B987-4D72-8AD3-5220EDED803A}"/>
          </ac:spMkLst>
        </pc:spChg>
      </pc:sldChg>
      <pc:sldChg chg="addSp delSp modSp new mod">
        <pc:chgData name="EFTHYMIADOU SOFIA" userId="26f1dc81-35b9-47fa-8a24-ba8ca66043cc" providerId="ADAL" clId="{061E4FF6-11E0-49D5-9A89-7590BABEA892}" dt="2025-11-05T11:58:48.754" v="2666" actId="20577"/>
        <pc:sldMkLst>
          <pc:docMk/>
          <pc:sldMk cId="4255216089" sldId="266"/>
        </pc:sldMkLst>
        <pc:spChg chg="mod">
          <ac:chgData name="EFTHYMIADOU SOFIA" userId="26f1dc81-35b9-47fa-8a24-ba8ca66043cc" providerId="ADAL" clId="{061E4FF6-11E0-49D5-9A89-7590BABEA892}" dt="2025-11-05T11:58:48.754" v="2666" actId="20577"/>
          <ac:spMkLst>
            <pc:docMk/>
            <pc:sldMk cId="4255216089" sldId="266"/>
            <ac:spMk id="2" creationId="{AF13257B-3727-4DD3-9ED0-35CC469144A8}"/>
          </ac:spMkLst>
        </pc:spChg>
        <pc:spChg chg="del">
          <ac:chgData name="EFTHYMIADOU SOFIA" userId="26f1dc81-35b9-47fa-8a24-ba8ca66043cc" providerId="ADAL" clId="{061E4FF6-11E0-49D5-9A89-7590BABEA892}" dt="2025-11-05T09:51:49.051" v="1369" actId="3680"/>
          <ac:spMkLst>
            <pc:docMk/>
            <pc:sldMk cId="4255216089" sldId="266"/>
            <ac:spMk id="3" creationId="{80FD2150-22E0-4B12-AFD9-D685653A410D}"/>
          </ac:spMkLst>
        </pc:spChg>
        <pc:graphicFrameChg chg="add mod ord modGraphic">
          <ac:chgData name="EFTHYMIADOU SOFIA" userId="26f1dc81-35b9-47fa-8a24-ba8ca66043cc" providerId="ADAL" clId="{061E4FF6-11E0-49D5-9A89-7590BABEA892}" dt="2025-11-05T10:55:19.205" v="2366" actId="20577"/>
          <ac:graphicFrameMkLst>
            <pc:docMk/>
            <pc:sldMk cId="4255216089" sldId="266"/>
            <ac:graphicFrameMk id="4" creationId="{471D548D-D23C-453B-9978-833B29E513D4}"/>
          </ac:graphicFrameMkLst>
        </pc:graphicFrameChg>
        <pc:graphicFrameChg chg="add del">
          <ac:chgData name="EFTHYMIADOU SOFIA" userId="26f1dc81-35b9-47fa-8a24-ba8ca66043cc" providerId="ADAL" clId="{061E4FF6-11E0-49D5-9A89-7590BABEA892}" dt="2025-11-05T10:02:30.958" v="1741" actId="3680"/>
          <ac:graphicFrameMkLst>
            <pc:docMk/>
            <pc:sldMk cId="4255216089" sldId="266"/>
            <ac:graphicFrameMk id="5" creationId="{F4BA1025-DB7B-4B83-9D26-52BFAB286B1B}"/>
          </ac:graphicFrameMkLst>
        </pc:graphicFrameChg>
      </pc:sldChg>
      <pc:sldChg chg="addSp delSp modSp new mod addCm modCm">
        <pc:chgData name="EFTHYMIADOU SOFIA" userId="26f1dc81-35b9-47fa-8a24-ba8ca66043cc" providerId="ADAL" clId="{061E4FF6-11E0-49D5-9A89-7590BABEA892}" dt="2025-11-05T11:52:52.993" v="2594"/>
        <pc:sldMkLst>
          <pc:docMk/>
          <pc:sldMk cId="1572042571" sldId="267"/>
        </pc:sldMkLst>
        <pc:spChg chg="mod">
          <ac:chgData name="EFTHYMIADOU SOFIA" userId="26f1dc81-35b9-47fa-8a24-ba8ca66043cc" providerId="ADAL" clId="{061E4FF6-11E0-49D5-9A89-7590BABEA892}" dt="2025-11-05T11:50:19.644" v="2591" actId="20577"/>
          <ac:spMkLst>
            <pc:docMk/>
            <pc:sldMk cId="1572042571" sldId="267"/>
            <ac:spMk id="2" creationId="{F0F0BC87-9F59-45E4-B756-46E105D335FB}"/>
          </ac:spMkLst>
        </pc:spChg>
        <pc:spChg chg="add del mod">
          <ac:chgData name="EFTHYMIADOU SOFIA" userId="26f1dc81-35b9-47fa-8a24-ba8ca66043cc" providerId="ADAL" clId="{061E4FF6-11E0-49D5-9A89-7590BABEA892}" dt="2025-11-05T10:06:42.828" v="1919" actId="3680"/>
          <ac:spMkLst>
            <pc:docMk/>
            <pc:sldMk cId="1572042571" sldId="267"/>
            <ac:spMk id="3" creationId="{38C711C6-6106-446A-944D-7F546B117852}"/>
          </ac:spMkLst>
        </pc:spChg>
        <pc:graphicFrameChg chg="add mod ord modGraphic">
          <ac:chgData name="EFTHYMIADOU SOFIA" userId="26f1dc81-35b9-47fa-8a24-ba8ca66043cc" providerId="ADAL" clId="{061E4FF6-11E0-49D5-9A89-7590BABEA892}" dt="2025-11-05T11:51:08.559" v="2592" actId="6549"/>
          <ac:graphicFrameMkLst>
            <pc:docMk/>
            <pc:sldMk cId="1572042571" sldId="267"/>
            <ac:graphicFrameMk id="6" creationId="{20AEE527-E8B5-476F-90AF-FF42EA52B934}"/>
          </ac:graphicFrameMkLst>
        </pc:graphicFrameChg>
        <pc:picChg chg="add del mod ord">
          <ac:chgData name="EFTHYMIADOU SOFIA" userId="26f1dc81-35b9-47fa-8a24-ba8ca66043cc" providerId="ADAL" clId="{061E4FF6-11E0-49D5-9A89-7590BABEA892}" dt="2025-11-05T10:06:36.874" v="1918" actId="22"/>
          <ac:picMkLst>
            <pc:docMk/>
            <pc:sldMk cId="1572042571" sldId="267"/>
            <ac:picMk id="5" creationId="{15437EE8-CBF2-40F2-B853-8B15E3C12664}"/>
          </ac:picMkLst>
        </pc:picChg>
      </pc:sldChg>
      <pc:sldChg chg="addSp delSp modSp new mod addCm modCm">
        <pc:chgData name="EFTHYMIADOU SOFIA" userId="26f1dc81-35b9-47fa-8a24-ba8ca66043cc" providerId="ADAL" clId="{061E4FF6-11E0-49D5-9A89-7590BABEA892}" dt="2025-11-05T11:58:26.967" v="2658"/>
        <pc:sldMkLst>
          <pc:docMk/>
          <pc:sldMk cId="4006875887" sldId="268"/>
        </pc:sldMkLst>
        <pc:spChg chg="mod">
          <ac:chgData name="EFTHYMIADOU SOFIA" userId="26f1dc81-35b9-47fa-8a24-ba8ca66043cc" providerId="ADAL" clId="{061E4FF6-11E0-49D5-9A89-7590BABEA892}" dt="2025-11-05T11:56:32.925" v="2654" actId="20577"/>
          <ac:spMkLst>
            <pc:docMk/>
            <pc:sldMk cId="4006875887" sldId="268"/>
            <ac:spMk id="2" creationId="{97F296CD-9E7E-483F-9560-956618CD4DAF}"/>
          </ac:spMkLst>
        </pc:spChg>
        <pc:spChg chg="del mod">
          <ac:chgData name="EFTHYMIADOU SOFIA" userId="26f1dc81-35b9-47fa-8a24-ba8ca66043cc" providerId="ADAL" clId="{061E4FF6-11E0-49D5-9A89-7590BABEA892}" dt="2025-11-05T10:16:50.301" v="2127" actId="478"/>
          <ac:spMkLst>
            <pc:docMk/>
            <pc:sldMk cId="4006875887" sldId="268"/>
            <ac:spMk id="3" creationId="{155DCC9C-BC48-4A6F-95CC-EDA6867AE463}"/>
          </ac:spMkLst>
        </pc:spChg>
        <pc:graphicFrameChg chg="add mod modGraphic">
          <ac:chgData name="EFTHYMIADOU SOFIA" userId="26f1dc81-35b9-47fa-8a24-ba8ca66043cc" providerId="ADAL" clId="{061E4FF6-11E0-49D5-9A89-7590BABEA892}" dt="2025-11-05T11:56:12.476" v="2640" actId="20577"/>
          <ac:graphicFrameMkLst>
            <pc:docMk/>
            <pc:sldMk cId="4006875887" sldId="268"/>
            <ac:graphicFrameMk id="4" creationId="{27D3A0C7-95AC-45E3-941F-A17C91838827}"/>
          </ac:graphicFrameMkLst>
        </pc:graphicFrameChg>
      </pc:sldChg>
      <pc:sldChg chg="addSp delSp modSp new mod">
        <pc:chgData name="EFTHYMIADOU SOFIA" userId="26f1dc81-35b9-47fa-8a24-ba8ca66043cc" providerId="ADAL" clId="{061E4FF6-11E0-49D5-9A89-7590BABEA892}" dt="2025-11-05T12:28:51.191" v="3262" actId="20577"/>
        <pc:sldMkLst>
          <pc:docMk/>
          <pc:sldMk cId="83477764" sldId="269"/>
        </pc:sldMkLst>
        <pc:spChg chg="mod">
          <ac:chgData name="EFTHYMIADOU SOFIA" userId="26f1dc81-35b9-47fa-8a24-ba8ca66043cc" providerId="ADAL" clId="{061E4FF6-11E0-49D5-9A89-7590BABEA892}" dt="2025-11-05T12:22:33.560" v="3141" actId="14100"/>
          <ac:spMkLst>
            <pc:docMk/>
            <pc:sldMk cId="83477764" sldId="269"/>
            <ac:spMk id="2" creationId="{C77C2BBA-AAC8-46CF-910F-515D78E9A4F9}"/>
          </ac:spMkLst>
        </pc:spChg>
        <pc:spChg chg="del">
          <ac:chgData name="EFTHYMIADOU SOFIA" userId="26f1dc81-35b9-47fa-8a24-ba8ca66043cc" providerId="ADAL" clId="{061E4FF6-11E0-49D5-9A89-7590BABEA892}" dt="2025-11-05T12:08:54.945" v="2685" actId="3680"/>
          <ac:spMkLst>
            <pc:docMk/>
            <pc:sldMk cId="83477764" sldId="269"/>
            <ac:spMk id="3" creationId="{ACAC2049-DAA2-456D-A4CE-B918F9C9C97F}"/>
          </ac:spMkLst>
        </pc:spChg>
        <pc:graphicFrameChg chg="add mod ord modGraphic">
          <ac:chgData name="EFTHYMIADOU SOFIA" userId="26f1dc81-35b9-47fa-8a24-ba8ca66043cc" providerId="ADAL" clId="{061E4FF6-11E0-49D5-9A89-7590BABEA892}" dt="2025-11-05T12:28:51.191" v="3262" actId="20577"/>
          <ac:graphicFrameMkLst>
            <pc:docMk/>
            <pc:sldMk cId="83477764" sldId="269"/>
            <ac:graphicFrameMk id="5" creationId="{DFC5E910-8AA0-4CB7-A741-F9448517F68D}"/>
          </ac:graphicFrameMkLst>
        </pc:graphicFrameChg>
      </pc:sldChg>
      <pc:sldChg chg="modSp add mod ord delCm">
        <pc:chgData name="EFTHYMIADOU SOFIA" userId="26f1dc81-35b9-47fa-8a24-ba8ca66043cc" providerId="ADAL" clId="{061E4FF6-11E0-49D5-9A89-7590BABEA892}" dt="2025-11-05T12:38:30.616" v="3319" actId="20577"/>
        <pc:sldMkLst>
          <pc:docMk/>
          <pc:sldMk cId="1016338682" sldId="270"/>
        </pc:sldMkLst>
        <pc:spChg chg="mod">
          <ac:chgData name="EFTHYMIADOU SOFIA" userId="26f1dc81-35b9-47fa-8a24-ba8ca66043cc" providerId="ADAL" clId="{061E4FF6-11E0-49D5-9A89-7590BABEA892}" dt="2025-11-05T12:36:00.552" v="3277" actId="20577"/>
          <ac:spMkLst>
            <pc:docMk/>
            <pc:sldMk cId="1016338682" sldId="270"/>
            <ac:spMk id="2" creationId="{4FEC4651-8D30-4C8B-AF24-EE261CCD42D6}"/>
          </ac:spMkLst>
        </pc:spChg>
        <pc:graphicFrameChg chg="mod modGraphic">
          <ac:chgData name="EFTHYMIADOU SOFIA" userId="26f1dc81-35b9-47fa-8a24-ba8ca66043cc" providerId="ADAL" clId="{061E4FF6-11E0-49D5-9A89-7590BABEA892}" dt="2025-11-05T12:38:30.616" v="3319" actId="20577"/>
          <ac:graphicFrameMkLst>
            <pc:docMk/>
            <pc:sldMk cId="1016338682" sldId="270"/>
            <ac:graphicFrameMk id="4" creationId="{AA7F7D5A-78CC-4CFC-85D7-B00D67A3D36C}"/>
          </ac:graphicFrameMkLst>
        </pc:graphicFrameChg>
      </pc:sldChg>
      <pc:sldChg chg="add del">
        <pc:chgData name="EFTHYMIADOU SOFIA" userId="26f1dc81-35b9-47fa-8a24-ba8ca66043cc" providerId="ADAL" clId="{061E4FF6-11E0-49D5-9A89-7590BABEA892}" dt="2025-11-05T12:35:40.303" v="3269" actId="2696"/>
        <pc:sldMkLst>
          <pc:docMk/>
          <pc:sldMk cId="1149920803" sldId="270"/>
        </pc:sldMkLst>
      </pc:sldChg>
      <pc:sldChg chg="new del ord">
        <pc:chgData name="EFTHYMIADOU SOFIA" userId="26f1dc81-35b9-47fa-8a24-ba8ca66043cc" providerId="ADAL" clId="{061E4FF6-11E0-49D5-9A89-7590BABEA892}" dt="2025-11-05T12:35:18.035" v="3267" actId="47"/>
        <pc:sldMkLst>
          <pc:docMk/>
          <pc:sldMk cId="1996219889" sldId="270"/>
        </pc:sldMkLst>
      </pc:sldChg>
      <pc:sldMasterChg chg="setBg modSldLayout">
        <pc:chgData name="EFTHYMIADOU SOFIA" userId="26f1dc81-35b9-47fa-8a24-ba8ca66043cc" providerId="ADAL" clId="{061E4FF6-11E0-49D5-9A89-7590BABEA892}" dt="2025-11-05T10:53:22.007" v="2330"/>
        <pc:sldMasterMkLst>
          <pc:docMk/>
          <pc:sldMasterMk cId="2611875218" sldId="2147483648"/>
        </pc:sldMasterMkLst>
        <pc:sldLayoutChg chg="setBg">
          <pc:chgData name="EFTHYMIADOU SOFIA" userId="26f1dc81-35b9-47fa-8a24-ba8ca66043cc" providerId="ADAL" clId="{061E4FF6-11E0-49D5-9A89-7590BABEA892}" dt="2025-11-05T10:53:22.007" v="2330"/>
          <pc:sldLayoutMkLst>
            <pc:docMk/>
            <pc:sldMasterMk cId="2611875218" sldId="2147483648"/>
            <pc:sldLayoutMk cId="3099796736" sldId="2147483649"/>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1252875936" sldId="2147483650"/>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1631357908" sldId="2147483651"/>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3914028980" sldId="2147483652"/>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4192958015" sldId="2147483653"/>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1904780293" sldId="2147483654"/>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3099935575" sldId="2147483655"/>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1098535036" sldId="2147483656"/>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2895334817" sldId="2147483657"/>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3307588992" sldId="2147483658"/>
          </pc:sldLayoutMkLst>
        </pc:sldLayoutChg>
        <pc:sldLayoutChg chg="setBg">
          <pc:chgData name="EFTHYMIADOU SOFIA" userId="26f1dc81-35b9-47fa-8a24-ba8ca66043cc" providerId="ADAL" clId="{061E4FF6-11E0-49D5-9A89-7590BABEA892}" dt="2025-11-05T10:53:22.007" v="2330"/>
          <pc:sldLayoutMkLst>
            <pc:docMk/>
            <pc:sldMasterMk cId="2611875218" sldId="2147483648"/>
            <pc:sldLayoutMk cId="357602449" sldId="2147483659"/>
          </pc:sldLayoutMkLst>
        </pc:sldLayoutChg>
      </pc:sldMaster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5-11-05T13:13:23.123" idx="11">
    <p:pos x="2001" y="2019"/>
    <p:text/>
    <p:extLst>
      <p:ext uri="{C676402C-5697-4E1C-873F-D02D1690AC5C}">
        <p15:threadingInfo xmlns:p15="http://schemas.microsoft.com/office/powerpoint/2012/main" timeZoneBias="-120"/>
      </p:ext>
    </p:extLst>
  </p:cm>
  <p:cm authorId="1" dt="2025-11-05T13:14:50.271" idx="12">
    <p:pos x="2494" y="1942"/>
    <p:text>Ο δείκτης δεν αφορά ΠΠΣ, αλλά ΠΜΣ.</p:text>
    <p:extLst>
      <p:ext uri="{C676402C-5697-4E1C-873F-D02D1690AC5C}">
        <p15:threadingInfo xmlns:p15="http://schemas.microsoft.com/office/powerpoint/2012/main" timeZoneBias="-120"/>
      </p:ext>
    </p:extLst>
  </p:cm>
  <p:cm authorId="1" dt="2025-11-05T13:35:53.184" idx="16">
    <p:pos x="2494" y="2078"/>
    <p:text>Θα μπορούσε να αξιοποιηθεί ο αριθμός των μαθημάτων που αξιολογήθηκαν και το ποσοστό συμμετοχής των φοιτητών στην αξιολόγηση.</p:text>
    <p:extLst>
      <p:ext uri="{C676402C-5697-4E1C-873F-D02D1690AC5C}">
        <p15:threadingInfo xmlns:p15="http://schemas.microsoft.com/office/powerpoint/2012/main" timeZoneBias="-120">
          <p15:parentCm authorId="1" idx="12"/>
        </p15:threadingInfo>
      </p:ext>
    </p:extLst>
  </p:cm>
  <p:cm authorId="1" dt="2025-11-05T13:22:35.639" idx="13">
    <p:pos x="5588" y="1581"/>
    <p:text>Αόριστη διατύπωση</p:text>
    <p:extLst>
      <p:ext uri="{C676402C-5697-4E1C-873F-D02D1690AC5C}">
        <p15:threadingInfo xmlns:p15="http://schemas.microsoft.com/office/powerpoint/2012/main" timeZoneBias="-120"/>
      </p:ext>
    </p:extLst>
  </p:cm>
  <p:cm authorId="1" dt="2025-11-05T13:23:00.914" idx="14">
    <p:pos x="5527" y="2077"/>
    <p:text>Αόριστη διατύπωση</p:text>
    <p:extLst>
      <p:ext uri="{C676402C-5697-4E1C-873F-D02D1690AC5C}">
        <p15:threadingInfo xmlns:p15="http://schemas.microsoft.com/office/powerpoint/2012/main" timeZoneBias="-120"/>
      </p:ext>
    </p:extLst>
  </p:cm>
  <p:cm authorId="1" dt="2025-11-05T13:27:11.368" idx="15">
    <p:pos x="7133" y="2059"/>
    <p:text>Που έπεται του έτους υποβολής.</p:text>
    <p:extLst>
      <p:ext uri="{C676402C-5697-4E1C-873F-D02D1690AC5C}">
        <p15:threadingInfo xmlns:p15="http://schemas.microsoft.com/office/powerpoint/2012/main" timeZoneBias="-120"/>
      </p:ext>
    </p:extLst>
  </p:cm>
  <p:cm authorId="1" dt="2025-11-05T15:03:04.263" idx="27">
    <p:pos x="4371" y="2411"/>
    <p:text>Πολύ φιλόδοξη;;;</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5-11-05T11:35:22.647" idx="6">
    <p:pos x="5238" y="2104"/>
    <p:text>Θα μπορούσε να είναι πιο συγκεκριμένο για να αποδεικνύει πώς η αναμόρφωση θα βελτιώσει τον ρυθμό αποφοίτησης.</p:text>
    <p:extLst>
      <p:ext uri="{C676402C-5697-4E1C-873F-D02D1690AC5C}">
        <p15:threadingInfo xmlns:p15="http://schemas.microsoft.com/office/powerpoint/2012/main" timeZoneBias="-120"/>
      </p:ext>
    </p:extLst>
  </p:cm>
  <p:cm authorId="1" dt="2025-11-05T13:45:43.017" idx="17">
    <p:pos x="5238" y="2240"/>
    <p:text>Ενέργειες/Δράσεις: 1) Ορθολογισμός του ΠΣ 2) Μείωση του φόρτου εργασία των φοιτητών  3) Φροντιστηριακά μαθήματα 4) Soft skills κτλ.</p:text>
    <p:extLst>
      <p:ext uri="{C676402C-5697-4E1C-873F-D02D1690AC5C}">
        <p15:threadingInfo xmlns:p15="http://schemas.microsoft.com/office/powerpoint/2012/main" timeZoneBias="-120">
          <p15:parentCm authorId="1" idx="6"/>
        </p15:threadingInfo>
      </p:ext>
    </p:extLst>
  </p:cm>
  <p:cm authorId="1" dt="2025-11-05T11:36:10.263" idx="7">
    <p:pos x="1260" y="2104"/>
    <p:text>Θα μπορούσε να είναι "Βελτίωση του παρεχόμενου εκπαιδευτικού έργου"</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5-11-05T12:11:23.062" idx="8">
    <p:pos x="3852" y="1506"/>
    <p:text>Στην ουσία αυτή τη στιγμή δεν έχει σχεδιαστεί κάποια συγκεκριμένη ενέργεια.</p:text>
    <p:extLst>
      <p:ext uri="{C676402C-5697-4E1C-873F-D02D1690AC5C}">
        <p15:threadingInfo xmlns:p15="http://schemas.microsoft.com/office/powerpoint/2012/main" timeZoneBias="-120"/>
      </p:ext>
    </p:extLst>
  </p:cm>
  <p:cm authorId="1" dt="2025-11-05T12:12:28" idx="9">
    <p:pos x="5988" y="1506"/>
    <p:text>Δε βάζουμε χρονικό διάστημα. Βάζουμε μόνο το τελικό χρονικό όριο.</p:text>
    <p:extLst>
      <p:ext uri="{C676402C-5697-4E1C-873F-D02D1690AC5C}">
        <p15:threadingInfo xmlns:p15="http://schemas.microsoft.com/office/powerpoint/2012/main" timeZoneBias="-120"/>
      </p:ext>
    </p:extLst>
  </p:cm>
  <p:cm authorId="1" dt="2025-11-05T13:52:36.450" idx="18">
    <p:pos x="6967" y="1507"/>
    <p:text>Πρέπει να ορίζεται συγκεκριμένα οι πόροι π.χ. Επιτροπή....</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5-11-05T12:49:52.420" idx="10">
    <p:pos x="1602" y="1488"/>
    <p:text>Η πρακτική άσκηση είναι δίμηνη υποχρεωτική και γίνεται το καλοκαίρι.</p:text>
    <p:extLst>
      <p:ext uri="{C676402C-5697-4E1C-873F-D02D1690AC5C}">
        <p15:threadingInfo xmlns:p15="http://schemas.microsoft.com/office/powerpoint/2012/main" timeZoneBias="-120"/>
      </p:ext>
    </p:extLst>
  </p:cm>
  <p:cm authorId="1" dt="2025-11-05T13:57:37.162" idx="19">
    <p:pos x="5665" y="1140"/>
    <p:text>Προτείνουμε να είναι πιο συγκεκριμένο π.χ. 31-8-2025</p:text>
    <p:extLst>
      <p:ext uri="{C676402C-5697-4E1C-873F-D02D1690AC5C}">
        <p15:threadingInfo xmlns:p15="http://schemas.microsoft.com/office/powerpoint/2012/main" timeZoneBias="-120"/>
      </p:ext>
    </p:extLst>
  </p:cm>
  <p:cm authorId="1" dt="2025-11-05T13:58:05.166" idx="20">
    <p:pos x="6948" y="1140"/>
    <p:text>Προτείνουμε να είναι πιο συγκεκριμένη η αναφορά.</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168983-9E03-4C99-B258-CBDC5B69A7FC}" type="datetimeFigureOut">
              <a:rPr lang="el-GR" smtClean="0"/>
              <a:t>5/11/2025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50C23-A761-48CF-9A2A-828D9ADA4561}" type="slidenum">
              <a:rPr lang="el-GR" smtClean="0"/>
              <a:t>‹#›</a:t>
            </a:fld>
            <a:endParaRPr lang="el-GR"/>
          </a:p>
        </p:txBody>
      </p:sp>
    </p:spTree>
    <p:extLst>
      <p:ext uri="{BB962C8B-B14F-4D97-AF65-F5344CB8AC3E}">
        <p14:creationId xmlns:p14="http://schemas.microsoft.com/office/powerpoint/2010/main" val="146103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772DEA-6B7D-4279-B8B6-BEA6552B64BE}"/>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0B383738-4A9C-463F-9B3B-DB9436B8BC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E40A1230-2661-4532-B105-1C2EFF09CD90}"/>
              </a:ext>
            </a:extLst>
          </p:cNvPr>
          <p:cNvSpPr>
            <a:spLocks noGrp="1"/>
          </p:cNvSpPr>
          <p:nvPr>
            <p:ph type="dt" sz="half" idx="10"/>
          </p:nvPr>
        </p:nvSpPr>
        <p:spPr/>
        <p:txBody>
          <a:bodyPr/>
          <a:lstStyle/>
          <a:p>
            <a:fld id="{6DAB5DA8-D2B8-4B00-9A2F-5D95E16D4D44}" type="datetime1">
              <a:rPr lang="el-GR" smtClean="0"/>
              <a:t>5/11/2025</a:t>
            </a:fld>
            <a:endParaRPr lang="el-GR"/>
          </a:p>
        </p:txBody>
      </p:sp>
      <p:sp>
        <p:nvSpPr>
          <p:cNvPr id="5" name="Θέση υποσέλιδου 4">
            <a:extLst>
              <a:ext uri="{FF2B5EF4-FFF2-40B4-BE49-F238E27FC236}">
                <a16:creationId xmlns:a16="http://schemas.microsoft.com/office/drawing/2014/main" id="{79B9EE2B-06F7-4AAB-8962-386C7A9A59ED}"/>
              </a:ext>
            </a:extLst>
          </p:cNvPr>
          <p:cNvSpPr>
            <a:spLocks noGrp="1"/>
          </p:cNvSpPr>
          <p:nvPr>
            <p:ph type="ftr" sz="quarter" idx="11"/>
          </p:nvPr>
        </p:nvSpPr>
        <p:spPr/>
        <p:txBody>
          <a:bodyPr/>
          <a:lstStyle/>
          <a:p>
            <a:r>
              <a:rPr lang="el-GR"/>
              <a:t>ΜΟΔΙΠ Π.Θ.</a:t>
            </a:r>
          </a:p>
        </p:txBody>
      </p:sp>
      <p:sp>
        <p:nvSpPr>
          <p:cNvPr id="6" name="Θέση αριθμού διαφάνειας 5">
            <a:extLst>
              <a:ext uri="{FF2B5EF4-FFF2-40B4-BE49-F238E27FC236}">
                <a16:creationId xmlns:a16="http://schemas.microsoft.com/office/drawing/2014/main" id="{217FFD17-650B-46E7-8F63-E6B977B8AA38}"/>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3099796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DF0409-FBC9-4E64-83B4-DE7EBD71F22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130805A-1C69-4E39-A0CB-775D4CD8CEDF}"/>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25236E4-E0A3-431B-96D8-BA933D3D5412}"/>
              </a:ext>
            </a:extLst>
          </p:cNvPr>
          <p:cNvSpPr>
            <a:spLocks noGrp="1"/>
          </p:cNvSpPr>
          <p:nvPr>
            <p:ph type="dt" sz="half" idx="10"/>
          </p:nvPr>
        </p:nvSpPr>
        <p:spPr/>
        <p:txBody>
          <a:bodyPr/>
          <a:lstStyle/>
          <a:p>
            <a:fld id="{ABE73D3C-4565-41D7-9951-5BA23F441A15}" type="datetime1">
              <a:rPr lang="el-GR" smtClean="0"/>
              <a:t>5/11/2025</a:t>
            </a:fld>
            <a:endParaRPr lang="el-GR"/>
          </a:p>
        </p:txBody>
      </p:sp>
      <p:sp>
        <p:nvSpPr>
          <p:cNvPr id="5" name="Θέση υποσέλιδου 4">
            <a:extLst>
              <a:ext uri="{FF2B5EF4-FFF2-40B4-BE49-F238E27FC236}">
                <a16:creationId xmlns:a16="http://schemas.microsoft.com/office/drawing/2014/main" id="{D7A1C2AA-8A4F-4819-BC1B-4DE8E3740124}"/>
              </a:ext>
            </a:extLst>
          </p:cNvPr>
          <p:cNvSpPr>
            <a:spLocks noGrp="1"/>
          </p:cNvSpPr>
          <p:nvPr>
            <p:ph type="ftr" sz="quarter" idx="11"/>
          </p:nvPr>
        </p:nvSpPr>
        <p:spPr/>
        <p:txBody>
          <a:bodyPr/>
          <a:lstStyle/>
          <a:p>
            <a:r>
              <a:rPr lang="el-GR"/>
              <a:t>ΜΟΔΙΠ Π.Θ.</a:t>
            </a:r>
          </a:p>
        </p:txBody>
      </p:sp>
      <p:sp>
        <p:nvSpPr>
          <p:cNvPr id="6" name="Θέση αριθμού διαφάνειας 5">
            <a:extLst>
              <a:ext uri="{FF2B5EF4-FFF2-40B4-BE49-F238E27FC236}">
                <a16:creationId xmlns:a16="http://schemas.microsoft.com/office/drawing/2014/main" id="{A12DA8CA-87F9-4533-982B-F4F5781D2BBC}"/>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1252875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CF19F9-4FB4-4A3E-899E-C69F4593EC57}"/>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E430A9F-38EC-4037-A57D-FE3A43FAAE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2DFD6D50-7D68-4AC4-AC04-3353A9ECC185}"/>
              </a:ext>
            </a:extLst>
          </p:cNvPr>
          <p:cNvSpPr>
            <a:spLocks noGrp="1"/>
          </p:cNvSpPr>
          <p:nvPr>
            <p:ph type="dt" sz="half" idx="10"/>
          </p:nvPr>
        </p:nvSpPr>
        <p:spPr/>
        <p:txBody>
          <a:bodyPr/>
          <a:lstStyle/>
          <a:p>
            <a:fld id="{9B81CE4F-028F-4EC4-87C6-503FE029FF2B}" type="datetime1">
              <a:rPr lang="el-GR" smtClean="0"/>
              <a:t>5/11/2025</a:t>
            </a:fld>
            <a:endParaRPr lang="el-GR"/>
          </a:p>
        </p:txBody>
      </p:sp>
      <p:sp>
        <p:nvSpPr>
          <p:cNvPr id="5" name="Θέση υποσέλιδου 4">
            <a:extLst>
              <a:ext uri="{FF2B5EF4-FFF2-40B4-BE49-F238E27FC236}">
                <a16:creationId xmlns:a16="http://schemas.microsoft.com/office/drawing/2014/main" id="{50D47AAE-16AB-432F-B9AF-F95B22718DBF}"/>
              </a:ext>
            </a:extLst>
          </p:cNvPr>
          <p:cNvSpPr>
            <a:spLocks noGrp="1"/>
          </p:cNvSpPr>
          <p:nvPr>
            <p:ph type="ftr" sz="quarter" idx="11"/>
          </p:nvPr>
        </p:nvSpPr>
        <p:spPr/>
        <p:txBody>
          <a:bodyPr/>
          <a:lstStyle/>
          <a:p>
            <a:r>
              <a:rPr lang="el-GR"/>
              <a:t>ΜΟΔΙΠ Π.Θ.</a:t>
            </a:r>
          </a:p>
        </p:txBody>
      </p:sp>
      <p:sp>
        <p:nvSpPr>
          <p:cNvPr id="6" name="Θέση αριθμού διαφάνειας 5">
            <a:extLst>
              <a:ext uri="{FF2B5EF4-FFF2-40B4-BE49-F238E27FC236}">
                <a16:creationId xmlns:a16="http://schemas.microsoft.com/office/drawing/2014/main" id="{A2CDFF94-5964-4AA5-9316-D8E505C26501}"/>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1631357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50C45DB-5DAB-48C1-95C5-0A1047A4101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4E718EC-2A09-4191-8545-640F5A2D6AA9}"/>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AF311838-BE05-4267-9CA7-DAB08A9866B0}"/>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9F5C43C-6316-4A72-952E-4FD63AE02328}"/>
              </a:ext>
            </a:extLst>
          </p:cNvPr>
          <p:cNvSpPr>
            <a:spLocks noGrp="1"/>
          </p:cNvSpPr>
          <p:nvPr>
            <p:ph type="dt" sz="half" idx="10"/>
          </p:nvPr>
        </p:nvSpPr>
        <p:spPr/>
        <p:txBody>
          <a:bodyPr/>
          <a:lstStyle/>
          <a:p>
            <a:fld id="{EA008B1C-926D-4161-ADE1-419C958FA26B}" type="datetime1">
              <a:rPr lang="el-GR" smtClean="0"/>
              <a:t>5/11/2025</a:t>
            </a:fld>
            <a:endParaRPr lang="el-GR"/>
          </a:p>
        </p:txBody>
      </p:sp>
      <p:sp>
        <p:nvSpPr>
          <p:cNvPr id="6" name="Θέση υποσέλιδου 5">
            <a:extLst>
              <a:ext uri="{FF2B5EF4-FFF2-40B4-BE49-F238E27FC236}">
                <a16:creationId xmlns:a16="http://schemas.microsoft.com/office/drawing/2014/main" id="{93ECFF3B-E6CA-4085-A8D5-50C73A683CC4}"/>
              </a:ext>
            </a:extLst>
          </p:cNvPr>
          <p:cNvSpPr>
            <a:spLocks noGrp="1"/>
          </p:cNvSpPr>
          <p:nvPr>
            <p:ph type="ftr" sz="quarter" idx="11"/>
          </p:nvPr>
        </p:nvSpPr>
        <p:spPr/>
        <p:txBody>
          <a:bodyPr/>
          <a:lstStyle/>
          <a:p>
            <a:r>
              <a:rPr lang="el-GR"/>
              <a:t>ΜΟΔΙΠ Π.Θ.</a:t>
            </a:r>
          </a:p>
        </p:txBody>
      </p:sp>
      <p:sp>
        <p:nvSpPr>
          <p:cNvPr id="7" name="Θέση αριθμού διαφάνειας 6">
            <a:extLst>
              <a:ext uri="{FF2B5EF4-FFF2-40B4-BE49-F238E27FC236}">
                <a16:creationId xmlns:a16="http://schemas.microsoft.com/office/drawing/2014/main" id="{E3DC0BEF-D6EE-4BC6-BF85-CB0FA3D396A4}"/>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3914028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664AD4-AC0E-4535-A8E3-B9067612ADA5}"/>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D05C512-CDEA-4440-AA29-CFED117C4D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BDD640B-EA38-4AE6-B0FA-979C8C63F8F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AC2CCF01-3C4F-4D98-8AA7-8D03E1195F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F27CF772-5AD9-44FF-960E-AC28CA56D704}"/>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0F2D801B-7924-41AF-A3E4-1BAB60AF0381}"/>
              </a:ext>
            </a:extLst>
          </p:cNvPr>
          <p:cNvSpPr>
            <a:spLocks noGrp="1"/>
          </p:cNvSpPr>
          <p:nvPr>
            <p:ph type="dt" sz="half" idx="10"/>
          </p:nvPr>
        </p:nvSpPr>
        <p:spPr/>
        <p:txBody>
          <a:bodyPr/>
          <a:lstStyle/>
          <a:p>
            <a:fld id="{BD2214AB-F937-463D-A1D4-CA5227059816}" type="datetime1">
              <a:rPr lang="el-GR" smtClean="0"/>
              <a:t>5/11/2025</a:t>
            </a:fld>
            <a:endParaRPr lang="el-GR"/>
          </a:p>
        </p:txBody>
      </p:sp>
      <p:sp>
        <p:nvSpPr>
          <p:cNvPr id="8" name="Θέση υποσέλιδου 7">
            <a:extLst>
              <a:ext uri="{FF2B5EF4-FFF2-40B4-BE49-F238E27FC236}">
                <a16:creationId xmlns:a16="http://schemas.microsoft.com/office/drawing/2014/main" id="{D7EBA819-9421-4D7E-8984-88984DECCC12}"/>
              </a:ext>
            </a:extLst>
          </p:cNvPr>
          <p:cNvSpPr>
            <a:spLocks noGrp="1"/>
          </p:cNvSpPr>
          <p:nvPr>
            <p:ph type="ftr" sz="quarter" idx="11"/>
          </p:nvPr>
        </p:nvSpPr>
        <p:spPr/>
        <p:txBody>
          <a:bodyPr/>
          <a:lstStyle/>
          <a:p>
            <a:r>
              <a:rPr lang="el-GR"/>
              <a:t>ΜΟΔΙΠ Π.Θ.</a:t>
            </a:r>
          </a:p>
        </p:txBody>
      </p:sp>
      <p:sp>
        <p:nvSpPr>
          <p:cNvPr id="9" name="Θέση αριθμού διαφάνειας 8">
            <a:extLst>
              <a:ext uri="{FF2B5EF4-FFF2-40B4-BE49-F238E27FC236}">
                <a16:creationId xmlns:a16="http://schemas.microsoft.com/office/drawing/2014/main" id="{A41439E1-073C-494A-A11F-CA4F9768D18A}"/>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419295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7934DA-40DF-4FEC-ADFE-3DC48A3D670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628AC8C2-8553-4268-AB4D-ADDB2CEC0E58}"/>
              </a:ext>
            </a:extLst>
          </p:cNvPr>
          <p:cNvSpPr>
            <a:spLocks noGrp="1"/>
          </p:cNvSpPr>
          <p:nvPr>
            <p:ph type="dt" sz="half" idx="10"/>
          </p:nvPr>
        </p:nvSpPr>
        <p:spPr/>
        <p:txBody>
          <a:bodyPr/>
          <a:lstStyle/>
          <a:p>
            <a:fld id="{665320CD-171E-470F-9D85-70303B7DCA8D}" type="datetime1">
              <a:rPr lang="el-GR" smtClean="0"/>
              <a:t>5/11/2025</a:t>
            </a:fld>
            <a:endParaRPr lang="el-GR"/>
          </a:p>
        </p:txBody>
      </p:sp>
      <p:sp>
        <p:nvSpPr>
          <p:cNvPr id="4" name="Θέση υποσέλιδου 3">
            <a:extLst>
              <a:ext uri="{FF2B5EF4-FFF2-40B4-BE49-F238E27FC236}">
                <a16:creationId xmlns:a16="http://schemas.microsoft.com/office/drawing/2014/main" id="{6AAFC8E1-0E2D-42DD-906F-8C999674D4E2}"/>
              </a:ext>
            </a:extLst>
          </p:cNvPr>
          <p:cNvSpPr>
            <a:spLocks noGrp="1"/>
          </p:cNvSpPr>
          <p:nvPr>
            <p:ph type="ftr" sz="quarter" idx="11"/>
          </p:nvPr>
        </p:nvSpPr>
        <p:spPr/>
        <p:txBody>
          <a:bodyPr/>
          <a:lstStyle/>
          <a:p>
            <a:r>
              <a:rPr lang="el-GR"/>
              <a:t>ΜΟΔΙΠ Π.Θ.</a:t>
            </a:r>
          </a:p>
        </p:txBody>
      </p:sp>
      <p:sp>
        <p:nvSpPr>
          <p:cNvPr id="5" name="Θέση αριθμού διαφάνειας 4">
            <a:extLst>
              <a:ext uri="{FF2B5EF4-FFF2-40B4-BE49-F238E27FC236}">
                <a16:creationId xmlns:a16="http://schemas.microsoft.com/office/drawing/2014/main" id="{F6DB186A-FC6D-4E8A-9C86-CB0F81C5D369}"/>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190478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62151D6-9F5B-46A6-97E3-95F5F9F30FD4}"/>
              </a:ext>
            </a:extLst>
          </p:cNvPr>
          <p:cNvSpPr>
            <a:spLocks noGrp="1"/>
          </p:cNvSpPr>
          <p:nvPr>
            <p:ph type="dt" sz="half" idx="10"/>
          </p:nvPr>
        </p:nvSpPr>
        <p:spPr/>
        <p:txBody>
          <a:bodyPr/>
          <a:lstStyle/>
          <a:p>
            <a:fld id="{2F153B35-8505-47DA-90FE-48053EF6EC70}" type="datetime1">
              <a:rPr lang="el-GR" smtClean="0"/>
              <a:t>5/11/2025</a:t>
            </a:fld>
            <a:endParaRPr lang="el-GR"/>
          </a:p>
        </p:txBody>
      </p:sp>
      <p:sp>
        <p:nvSpPr>
          <p:cNvPr id="3" name="Θέση υποσέλιδου 2">
            <a:extLst>
              <a:ext uri="{FF2B5EF4-FFF2-40B4-BE49-F238E27FC236}">
                <a16:creationId xmlns:a16="http://schemas.microsoft.com/office/drawing/2014/main" id="{BBE06B94-9574-410F-9165-6B12B80B9748}"/>
              </a:ext>
            </a:extLst>
          </p:cNvPr>
          <p:cNvSpPr>
            <a:spLocks noGrp="1"/>
          </p:cNvSpPr>
          <p:nvPr>
            <p:ph type="ftr" sz="quarter" idx="11"/>
          </p:nvPr>
        </p:nvSpPr>
        <p:spPr/>
        <p:txBody>
          <a:bodyPr/>
          <a:lstStyle/>
          <a:p>
            <a:r>
              <a:rPr lang="el-GR"/>
              <a:t>ΜΟΔΙΠ Π.Θ.</a:t>
            </a:r>
          </a:p>
        </p:txBody>
      </p:sp>
      <p:sp>
        <p:nvSpPr>
          <p:cNvPr id="4" name="Θέση αριθμού διαφάνειας 3">
            <a:extLst>
              <a:ext uri="{FF2B5EF4-FFF2-40B4-BE49-F238E27FC236}">
                <a16:creationId xmlns:a16="http://schemas.microsoft.com/office/drawing/2014/main" id="{E6894D7C-9179-45DC-A74D-6F0847825705}"/>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3099935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FC3315-33C7-4CB4-B12C-E9007FB7A6B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2F3767C-21E0-42EF-830E-6F4F92F966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B3CF7D48-5586-4955-A8CC-CE6214C153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513B38D-339D-409D-B1D7-B01884DE5E3B}"/>
              </a:ext>
            </a:extLst>
          </p:cNvPr>
          <p:cNvSpPr>
            <a:spLocks noGrp="1"/>
          </p:cNvSpPr>
          <p:nvPr>
            <p:ph type="dt" sz="half" idx="10"/>
          </p:nvPr>
        </p:nvSpPr>
        <p:spPr/>
        <p:txBody>
          <a:bodyPr/>
          <a:lstStyle/>
          <a:p>
            <a:fld id="{14B63F63-10AC-4FA8-8FBD-511C008626F6}" type="datetime1">
              <a:rPr lang="el-GR" smtClean="0"/>
              <a:t>5/11/2025</a:t>
            </a:fld>
            <a:endParaRPr lang="el-GR"/>
          </a:p>
        </p:txBody>
      </p:sp>
      <p:sp>
        <p:nvSpPr>
          <p:cNvPr id="6" name="Θέση υποσέλιδου 5">
            <a:extLst>
              <a:ext uri="{FF2B5EF4-FFF2-40B4-BE49-F238E27FC236}">
                <a16:creationId xmlns:a16="http://schemas.microsoft.com/office/drawing/2014/main" id="{92F5A9E4-BC71-443E-9A23-52AF292CC4CF}"/>
              </a:ext>
            </a:extLst>
          </p:cNvPr>
          <p:cNvSpPr>
            <a:spLocks noGrp="1"/>
          </p:cNvSpPr>
          <p:nvPr>
            <p:ph type="ftr" sz="quarter" idx="11"/>
          </p:nvPr>
        </p:nvSpPr>
        <p:spPr/>
        <p:txBody>
          <a:bodyPr/>
          <a:lstStyle/>
          <a:p>
            <a:r>
              <a:rPr lang="el-GR"/>
              <a:t>ΜΟΔΙΠ Π.Θ.</a:t>
            </a:r>
          </a:p>
        </p:txBody>
      </p:sp>
      <p:sp>
        <p:nvSpPr>
          <p:cNvPr id="7" name="Θέση αριθμού διαφάνειας 6">
            <a:extLst>
              <a:ext uri="{FF2B5EF4-FFF2-40B4-BE49-F238E27FC236}">
                <a16:creationId xmlns:a16="http://schemas.microsoft.com/office/drawing/2014/main" id="{E338D180-A895-4478-87C6-021EFC06DCC7}"/>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1098535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4826CF-5A12-4884-91C2-C6E3FFB553B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99E8499-2BE5-4A3A-9BF0-BB7D45D9A0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76EDA847-596C-4CE1-BCB5-BF78AAF32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9972140-78F4-49C3-9033-718F30C106B9}"/>
              </a:ext>
            </a:extLst>
          </p:cNvPr>
          <p:cNvSpPr>
            <a:spLocks noGrp="1"/>
          </p:cNvSpPr>
          <p:nvPr>
            <p:ph type="dt" sz="half" idx="10"/>
          </p:nvPr>
        </p:nvSpPr>
        <p:spPr/>
        <p:txBody>
          <a:bodyPr/>
          <a:lstStyle/>
          <a:p>
            <a:fld id="{2F6CC27D-1316-40DF-8077-EF6AB7895E3E}" type="datetime1">
              <a:rPr lang="el-GR" smtClean="0"/>
              <a:t>5/11/2025</a:t>
            </a:fld>
            <a:endParaRPr lang="el-GR"/>
          </a:p>
        </p:txBody>
      </p:sp>
      <p:sp>
        <p:nvSpPr>
          <p:cNvPr id="6" name="Θέση υποσέλιδου 5">
            <a:extLst>
              <a:ext uri="{FF2B5EF4-FFF2-40B4-BE49-F238E27FC236}">
                <a16:creationId xmlns:a16="http://schemas.microsoft.com/office/drawing/2014/main" id="{15A617CA-F109-4757-BE54-5739FC431152}"/>
              </a:ext>
            </a:extLst>
          </p:cNvPr>
          <p:cNvSpPr>
            <a:spLocks noGrp="1"/>
          </p:cNvSpPr>
          <p:nvPr>
            <p:ph type="ftr" sz="quarter" idx="11"/>
          </p:nvPr>
        </p:nvSpPr>
        <p:spPr/>
        <p:txBody>
          <a:bodyPr/>
          <a:lstStyle/>
          <a:p>
            <a:r>
              <a:rPr lang="el-GR"/>
              <a:t>ΜΟΔΙΠ Π.Θ.</a:t>
            </a:r>
          </a:p>
        </p:txBody>
      </p:sp>
      <p:sp>
        <p:nvSpPr>
          <p:cNvPr id="7" name="Θέση αριθμού διαφάνειας 6">
            <a:extLst>
              <a:ext uri="{FF2B5EF4-FFF2-40B4-BE49-F238E27FC236}">
                <a16:creationId xmlns:a16="http://schemas.microsoft.com/office/drawing/2014/main" id="{AB8ED8C4-7CF2-45A1-9384-29C080551E42}"/>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2895334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E513F6-8D11-49F7-AEE1-6F209F62096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963B886-3D42-4BDF-93AB-382B2E7FA23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8D972A9-F774-47F6-839E-794AB830E51E}"/>
              </a:ext>
            </a:extLst>
          </p:cNvPr>
          <p:cNvSpPr>
            <a:spLocks noGrp="1"/>
          </p:cNvSpPr>
          <p:nvPr>
            <p:ph type="dt" sz="half" idx="10"/>
          </p:nvPr>
        </p:nvSpPr>
        <p:spPr/>
        <p:txBody>
          <a:bodyPr/>
          <a:lstStyle/>
          <a:p>
            <a:fld id="{9359CDDE-6B74-417F-8533-1D5E085840BA}" type="datetime1">
              <a:rPr lang="el-GR" smtClean="0"/>
              <a:t>5/11/2025</a:t>
            </a:fld>
            <a:endParaRPr lang="el-GR"/>
          </a:p>
        </p:txBody>
      </p:sp>
      <p:sp>
        <p:nvSpPr>
          <p:cNvPr id="5" name="Θέση υποσέλιδου 4">
            <a:extLst>
              <a:ext uri="{FF2B5EF4-FFF2-40B4-BE49-F238E27FC236}">
                <a16:creationId xmlns:a16="http://schemas.microsoft.com/office/drawing/2014/main" id="{68C48457-917A-4AAD-AA42-B4C7B18C1CFD}"/>
              </a:ext>
            </a:extLst>
          </p:cNvPr>
          <p:cNvSpPr>
            <a:spLocks noGrp="1"/>
          </p:cNvSpPr>
          <p:nvPr>
            <p:ph type="ftr" sz="quarter" idx="11"/>
          </p:nvPr>
        </p:nvSpPr>
        <p:spPr/>
        <p:txBody>
          <a:bodyPr/>
          <a:lstStyle/>
          <a:p>
            <a:r>
              <a:rPr lang="el-GR"/>
              <a:t>ΜΟΔΙΠ Π.Θ.</a:t>
            </a:r>
          </a:p>
        </p:txBody>
      </p:sp>
      <p:sp>
        <p:nvSpPr>
          <p:cNvPr id="6" name="Θέση αριθμού διαφάνειας 5">
            <a:extLst>
              <a:ext uri="{FF2B5EF4-FFF2-40B4-BE49-F238E27FC236}">
                <a16:creationId xmlns:a16="http://schemas.microsoft.com/office/drawing/2014/main" id="{93C735B9-0FFF-4E54-842A-42B076661ED4}"/>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3307588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70458E1-BF08-4380-A3DA-2528F453483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2B1B1760-3480-47D9-87ED-65E29F3B8BB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A510C4D-0583-4E0A-B856-A43188A35057}"/>
              </a:ext>
            </a:extLst>
          </p:cNvPr>
          <p:cNvSpPr>
            <a:spLocks noGrp="1"/>
          </p:cNvSpPr>
          <p:nvPr>
            <p:ph type="dt" sz="half" idx="10"/>
          </p:nvPr>
        </p:nvSpPr>
        <p:spPr/>
        <p:txBody>
          <a:bodyPr/>
          <a:lstStyle/>
          <a:p>
            <a:fld id="{20BC4C73-29F8-49CD-914B-C42120093ACA}" type="datetime1">
              <a:rPr lang="el-GR" smtClean="0"/>
              <a:t>5/11/2025</a:t>
            </a:fld>
            <a:endParaRPr lang="el-GR"/>
          </a:p>
        </p:txBody>
      </p:sp>
      <p:sp>
        <p:nvSpPr>
          <p:cNvPr id="5" name="Θέση υποσέλιδου 4">
            <a:extLst>
              <a:ext uri="{FF2B5EF4-FFF2-40B4-BE49-F238E27FC236}">
                <a16:creationId xmlns:a16="http://schemas.microsoft.com/office/drawing/2014/main" id="{12FD640C-0518-450B-8113-B505E124A950}"/>
              </a:ext>
            </a:extLst>
          </p:cNvPr>
          <p:cNvSpPr>
            <a:spLocks noGrp="1"/>
          </p:cNvSpPr>
          <p:nvPr>
            <p:ph type="ftr" sz="quarter" idx="11"/>
          </p:nvPr>
        </p:nvSpPr>
        <p:spPr/>
        <p:txBody>
          <a:bodyPr/>
          <a:lstStyle/>
          <a:p>
            <a:r>
              <a:rPr lang="el-GR"/>
              <a:t>ΜΟΔΙΠ Π.Θ.</a:t>
            </a:r>
          </a:p>
        </p:txBody>
      </p:sp>
      <p:sp>
        <p:nvSpPr>
          <p:cNvPr id="6" name="Θέση αριθμού διαφάνειας 5">
            <a:extLst>
              <a:ext uri="{FF2B5EF4-FFF2-40B4-BE49-F238E27FC236}">
                <a16:creationId xmlns:a16="http://schemas.microsoft.com/office/drawing/2014/main" id="{139F233D-019B-4F20-9A66-A543C168E9A4}"/>
              </a:ext>
            </a:extLst>
          </p:cNvPr>
          <p:cNvSpPr>
            <a:spLocks noGrp="1"/>
          </p:cNvSpPr>
          <p:nvPr>
            <p:ph type="sldNum" sz="quarter" idx="12"/>
          </p:nvPr>
        </p:nvSpPr>
        <p:spPr/>
        <p:txBody>
          <a:bodyPr/>
          <a:lstStyle/>
          <a:p>
            <a:fld id="{7D246121-541D-44F5-95CF-E839B8139C85}" type="slidenum">
              <a:rPr lang="el-GR" smtClean="0"/>
              <a:t>‹#›</a:t>
            </a:fld>
            <a:endParaRPr lang="el-GR"/>
          </a:p>
        </p:txBody>
      </p:sp>
    </p:spTree>
    <p:extLst>
      <p:ext uri="{BB962C8B-B14F-4D97-AF65-F5344CB8AC3E}">
        <p14:creationId xmlns:p14="http://schemas.microsoft.com/office/powerpoint/2010/main" val="357602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AECC83D2-1DDC-4B82-96CE-4089B6DB53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87AFF7D-75B9-4EC3-B258-E1672D86A9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2A27A45-1378-4062-859A-383C530756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FAFAAD-FBE8-4C3E-BE09-B844FE2D5D32}" type="datetime1">
              <a:rPr lang="el-GR" smtClean="0"/>
              <a:t>5/11/2025</a:t>
            </a:fld>
            <a:endParaRPr lang="el-GR"/>
          </a:p>
        </p:txBody>
      </p:sp>
      <p:sp>
        <p:nvSpPr>
          <p:cNvPr id="5" name="Θέση υποσέλιδου 4">
            <a:extLst>
              <a:ext uri="{FF2B5EF4-FFF2-40B4-BE49-F238E27FC236}">
                <a16:creationId xmlns:a16="http://schemas.microsoft.com/office/drawing/2014/main" id="{29655741-BFCA-4B40-BBF9-4C41E4893D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ΜΟΔΙΠ Π.Θ.</a:t>
            </a:r>
          </a:p>
        </p:txBody>
      </p:sp>
      <p:sp>
        <p:nvSpPr>
          <p:cNvPr id="6" name="Θέση αριθμού διαφάνειας 5">
            <a:extLst>
              <a:ext uri="{FF2B5EF4-FFF2-40B4-BE49-F238E27FC236}">
                <a16:creationId xmlns:a16="http://schemas.microsoft.com/office/drawing/2014/main" id="{CF3D7AE5-CB29-45A9-B012-4FE5E1B37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246121-541D-44F5-95CF-E839B8139C85}" type="slidenum">
              <a:rPr lang="el-GR" smtClean="0"/>
              <a:t>‹#›</a:t>
            </a:fld>
            <a:endParaRPr lang="el-GR"/>
          </a:p>
        </p:txBody>
      </p:sp>
    </p:spTree>
    <p:extLst>
      <p:ext uri="{BB962C8B-B14F-4D97-AF65-F5344CB8AC3E}">
        <p14:creationId xmlns:p14="http://schemas.microsoft.com/office/powerpoint/2010/main" val="2611875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F34CBA-84BB-4D72-AE83-F9C8A71ABD75}"/>
              </a:ext>
            </a:extLst>
          </p:cNvPr>
          <p:cNvSpPr>
            <a:spLocks noGrp="1"/>
          </p:cNvSpPr>
          <p:nvPr>
            <p:ph type="ctrTitle"/>
          </p:nvPr>
        </p:nvSpPr>
        <p:spPr/>
        <p:txBody>
          <a:bodyPr/>
          <a:lstStyle/>
          <a:p>
            <a:r>
              <a:rPr lang="el-GR"/>
              <a:t>Στοχοθεσία Ποιότητας</a:t>
            </a:r>
          </a:p>
        </p:txBody>
      </p:sp>
      <p:sp>
        <p:nvSpPr>
          <p:cNvPr id="3" name="Υπότιτλος 2">
            <a:extLst>
              <a:ext uri="{FF2B5EF4-FFF2-40B4-BE49-F238E27FC236}">
                <a16:creationId xmlns:a16="http://schemas.microsoft.com/office/drawing/2014/main" id="{4FE0E9F7-67AE-4D93-994A-0D419721C5E3}"/>
              </a:ext>
            </a:extLst>
          </p:cNvPr>
          <p:cNvSpPr>
            <a:spLocks noGrp="1"/>
          </p:cNvSpPr>
          <p:nvPr>
            <p:ph type="subTitle" idx="1"/>
          </p:nvPr>
        </p:nvSpPr>
        <p:spPr/>
        <p:txBody>
          <a:bodyPr/>
          <a:lstStyle/>
          <a:p>
            <a:r>
              <a:rPr lang="el-GR"/>
              <a:t>Στην Ετήσια Στοχοθεσία και στα Σχέδια Δράσης</a:t>
            </a:r>
          </a:p>
        </p:txBody>
      </p:sp>
      <p:sp>
        <p:nvSpPr>
          <p:cNvPr id="4" name="Θέση υποσέλιδου 3">
            <a:extLst>
              <a:ext uri="{FF2B5EF4-FFF2-40B4-BE49-F238E27FC236}">
                <a16:creationId xmlns:a16="http://schemas.microsoft.com/office/drawing/2014/main" id="{6257E1B2-0719-4DF4-8C25-98F8FB1CC538}"/>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87716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79E97F-61D3-43F1-80AF-A1CF97F9C986}"/>
              </a:ext>
            </a:extLst>
          </p:cNvPr>
          <p:cNvSpPr>
            <a:spLocks noGrp="1"/>
          </p:cNvSpPr>
          <p:nvPr>
            <p:ph type="title"/>
          </p:nvPr>
        </p:nvSpPr>
        <p:spPr/>
        <p:txBody>
          <a:bodyPr/>
          <a:lstStyle/>
          <a:p>
            <a:r>
              <a:rPr lang="el-GR"/>
              <a:t>Ετήσια Στοχοθεσία Ποιότητας</a:t>
            </a:r>
          </a:p>
        </p:txBody>
      </p:sp>
      <p:sp>
        <p:nvSpPr>
          <p:cNvPr id="3" name="Θέση περιεχομένου 2">
            <a:extLst>
              <a:ext uri="{FF2B5EF4-FFF2-40B4-BE49-F238E27FC236}">
                <a16:creationId xmlns:a16="http://schemas.microsoft.com/office/drawing/2014/main" id="{EA6F5DF5-CD24-4AEE-8679-EF6041E6F8ED}"/>
              </a:ext>
            </a:extLst>
          </p:cNvPr>
          <p:cNvSpPr>
            <a:spLocks noGrp="1"/>
          </p:cNvSpPr>
          <p:nvPr>
            <p:ph idx="1"/>
          </p:nvPr>
        </p:nvSpPr>
        <p:spPr/>
        <p:txBody>
          <a:bodyPr vert="horz" lIns="91440" tIns="45720" rIns="91440" bIns="45720" rtlCol="0" anchor="t">
            <a:normAutofit/>
          </a:bodyPr>
          <a:lstStyle/>
          <a:p>
            <a:pPr marL="0" indent="0">
              <a:buNone/>
            </a:pPr>
            <a:r>
              <a:rPr lang="el-GR"/>
              <a:t>Ετήσια </a:t>
            </a:r>
            <a:r>
              <a:rPr lang="el-GR" err="1"/>
              <a:t>Στοχοθεσία</a:t>
            </a:r>
            <a:r>
              <a:rPr lang="el-GR"/>
              <a:t> Ποιότητας υποβάλλεται με βάση το </a:t>
            </a:r>
            <a:r>
              <a:rPr lang="el-GR">
                <a:hlinkClick r:id="" action="ppaction://noaction"/>
              </a:rPr>
              <a:t>Υπόδειγμα Στοχοθεσίας Ποιότητας της ΕΘΑΑΕ</a:t>
            </a:r>
            <a:r>
              <a:rPr lang="el-GR"/>
              <a:t>:</a:t>
            </a:r>
          </a:p>
          <a:p>
            <a:r>
              <a:rPr lang="el-GR"/>
              <a:t>Στον Φάκελος Πρότασης Πιστοποίησης ενός προγράμματος σπουδών (ΠΠΣ, ΠΜΣ, ΠΔΣ)</a:t>
            </a:r>
          </a:p>
          <a:p>
            <a:r>
              <a:rPr lang="el-GR"/>
              <a:t>Στην Ετήσια Έκθεση Εσωτερικής Αξιολόγησης</a:t>
            </a:r>
          </a:p>
        </p:txBody>
      </p:sp>
      <p:sp>
        <p:nvSpPr>
          <p:cNvPr id="4" name="Θέση υποσέλιδου 3">
            <a:extLst>
              <a:ext uri="{FF2B5EF4-FFF2-40B4-BE49-F238E27FC236}">
                <a16:creationId xmlns:a16="http://schemas.microsoft.com/office/drawing/2014/main" id="{AE54D8E4-D803-484C-9C59-2E86BFB9758B}"/>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889069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813591-2848-4C15-A807-95789EB74CEA}"/>
              </a:ext>
            </a:extLst>
          </p:cNvPr>
          <p:cNvSpPr>
            <a:spLocks noGrp="1"/>
          </p:cNvSpPr>
          <p:nvPr>
            <p:ph type="title"/>
          </p:nvPr>
        </p:nvSpPr>
        <p:spPr/>
        <p:txBody>
          <a:bodyPr/>
          <a:lstStyle/>
          <a:p>
            <a:r>
              <a:rPr lang="el-GR"/>
              <a:t>Οδηγίες σύνταξης της </a:t>
            </a:r>
            <a:r>
              <a:rPr lang="el-GR" err="1"/>
              <a:t>Στοχοθεσίας</a:t>
            </a:r>
            <a:r>
              <a:rPr lang="el-GR"/>
              <a:t> Ποιότητας από την ΕΘΑΑΕ (</a:t>
            </a:r>
            <a:r>
              <a:rPr lang="el-GR">
                <a:hlinkClick r:id="rId2" action="ppaction://hlinksldjump"/>
              </a:rPr>
              <a:t>Βλ. Υπόδειγμα)</a:t>
            </a:r>
            <a:endParaRPr lang="el-GR"/>
          </a:p>
        </p:txBody>
      </p:sp>
      <p:sp>
        <p:nvSpPr>
          <p:cNvPr id="3" name="Θέση περιεχομένου 2">
            <a:extLst>
              <a:ext uri="{FF2B5EF4-FFF2-40B4-BE49-F238E27FC236}">
                <a16:creationId xmlns:a16="http://schemas.microsoft.com/office/drawing/2014/main" id="{ABAF6682-A551-4957-B7E5-EA76DD923A0F}"/>
              </a:ext>
            </a:extLst>
          </p:cNvPr>
          <p:cNvSpPr>
            <a:spLocks noGrp="1"/>
          </p:cNvSpPr>
          <p:nvPr>
            <p:ph idx="1"/>
          </p:nvPr>
        </p:nvSpPr>
        <p:spPr/>
        <p:txBody>
          <a:bodyPr>
            <a:normAutofit fontScale="92500" lnSpcReduction="10000"/>
          </a:bodyPr>
          <a:lstStyle/>
          <a:p>
            <a:pPr marL="342900" marR="615950" lvl="0" indent="-342900" algn="just">
              <a:lnSpc>
                <a:spcPct val="107000"/>
              </a:lnSpc>
              <a:buFont typeface="+mj-lt"/>
              <a:buAutoNum type="arabicPeriod"/>
              <a:tabLst>
                <a:tab pos="630555" algn="l"/>
              </a:tabLst>
            </a:pPr>
            <a:r>
              <a:rPr lang="el-G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Ο τίτλος του αρχείου θα πρέπει να είναι </a:t>
            </a:r>
            <a:r>
              <a:rPr lang="el-GR" sz="180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«Στοχοθεσία Ποιότητας του </a:t>
            </a:r>
            <a:r>
              <a:rPr lang="el-GR" sz="1800">
                <a:solidFill>
                  <a:srgbClr val="000000"/>
                </a:solidFill>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ΠΠΣ</a:t>
            </a:r>
            <a:r>
              <a:rPr lang="el-GR" sz="1800">
                <a:solidFill>
                  <a:srgbClr val="00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615950" lvl="0" indent="-342900" algn="just">
              <a:lnSpc>
                <a:spcPct val="107000"/>
              </a:lnSpc>
              <a:spcAft>
                <a:spcPts val="800"/>
              </a:spcAft>
              <a:buFont typeface="+mj-lt"/>
              <a:buAutoNum type="arabicPeriod"/>
              <a:tabLst>
                <a:tab pos="630555" algn="l"/>
              </a:tabLst>
            </a:pP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Όλοι οι στόχοι θα πρέπει να αφορούν στο ΠΠΣ (και όχι στο Ίδρυμα, ή σε ΠΜΣ/ΠΔΣ του οικείου Τμήματος). </a:t>
            </a:r>
            <a:endParaRPr lang="el-GR" sz="1800">
              <a:effectLst/>
              <a:latin typeface="Calibri" panose="020F0502020204030204" pitchFamily="34" charset="0"/>
              <a:ea typeface="Calibri" panose="020F0502020204030204" pitchFamily="34" charset="0"/>
              <a:cs typeface="Times New Roman" panose="02020603050405020304" pitchFamily="18" charset="0"/>
            </a:endParaRPr>
          </a:p>
          <a:p>
            <a:pPr marL="342900" marR="615950" lvl="0" indent="-342900" algn="just">
              <a:lnSpc>
                <a:spcPct val="107000"/>
              </a:lnSpc>
              <a:spcAft>
                <a:spcPts val="800"/>
              </a:spcAft>
              <a:buFont typeface="+mj-lt"/>
              <a:buAutoNum type="arabicPeriod"/>
              <a:tabLst>
                <a:tab pos="630555" algn="l"/>
              </a:tabLst>
            </a:pPr>
            <a:r>
              <a:rPr lang="el-GR" sz="1800">
                <a:effectLst/>
                <a:latin typeface="Calibri" panose="020F0502020204030204" pitchFamily="34" charset="0"/>
                <a:ea typeface="Calibri" panose="020F0502020204030204" pitchFamily="34" charset="0"/>
                <a:cs typeface="Times New Roman" panose="02020603050405020304" pitchFamily="18" charset="0"/>
              </a:rPr>
              <a:t>Οι καταχωρήσεις στη στήλη </a:t>
            </a: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«Στρατηγικοί στόχοι» θα πρέπει να έχουν διατύπωση στόχου και όχι τίτλους δράσεων η αόριστες γενικές διατυπώσεις.</a:t>
            </a:r>
            <a:r>
              <a:rPr lang="el-GR" sz="1800">
                <a:effectLst/>
                <a:latin typeface="Calibri" panose="020F0502020204030204" pitchFamily="34" charset="0"/>
                <a:ea typeface="Calibri" panose="020F0502020204030204" pitchFamily="34" charset="0"/>
                <a:cs typeface="Times New Roman" panose="02020603050405020304" pitchFamily="18" charset="0"/>
              </a:rPr>
              <a:t> Ομοίως για τις καταχωρήσεις στη στήλη «Στόχοι Ποιότητας». </a:t>
            </a:r>
          </a:p>
          <a:p>
            <a:pPr marL="342900" marR="615950" lvl="0" indent="-342900" algn="just">
              <a:lnSpc>
                <a:spcPct val="107000"/>
              </a:lnSpc>
              <a:spcAft>
                <a:spcPts val="800"/>
              </a:spcAft>
              <a:buFont typeface="+mj-lt"/>
              <a:buAutoNum type="arabicPeriod"/>
              <a:tabLst>
                <a:tab pos="630555" algn="l"/>
              </a:tabLst>
            </a:pP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Στόχοι  όπως «Πιστοποίηση του ΠΠΣ» ή «Συνεχής &amp; αντικειμενική αξιολόγηση του ΠΠΣ», «Ετήσια αναφορά &amp; παρουσίαση στοιχείων από την Επιτροπή Σπουδών και την ΟΜΕΑ του Τμήματος» δεν είναι αποδεκτοί </a:t>
            </a:r>
            <a:r>
              <a:rPr lang="el-GR" sz="1800">
                <a:effectLst/>
                <a:latin typeface="Calibri" panose="020F0502020204030204" pitchFamily="34" charset="0"/>
                <a:ea typeface="Calibri" panose="020F0502020204030204" pitchFamily="34" charset="0"/>
                <a:cs typeface="Times New Roman" panose="02020603050405020304" pitchFamily="18" charset="0"/>
              </a:rPr>
              <a:t>καθώς δεν συγκεντρώνουν χαρακτηριστικά στόχου ποιότητας και αποτελούν υποχρέωση που προβλέπεται από το ΕΣΔΠ του Ιδρύματος.</a:t>
            </a:r>
          </a:p>
          <a:p>
            <a:pPr marL="342900" marR="525780" lvl="0" indent="-342900" algn="just">
              <a:lnSpc>
                <a:spcPct val="107000"/>
              </a:lnSpc>
              <a:spcAft>
                <a:spcPts val="800"/>
              </a:spcAft>
              <a:buFont typeface="+mj-lt"/>
              <a:buAutoNum type="arabicPeriod"/>
              <a:tabLst>
                <a:tab pos="630555" algn="l"/>
              </a:tabLst>
            </a:pPr>
            <a:r>
              <a:rPr lang="el-GR" sz="1800">
                <a:effectLst/>
                <a:latin typeface="Calibri" panose="020F0502020204030204" pitchFamily="34" charset="0"/>
                <a:ea typeface="Calibri" panose="020F0502020204030204" pitchFamily="34" charset="0"/>
                <a:cs typeface="Times New Roman" panose="02020603050405020304" pitchFamily="18" charset="0"/>
              </a:rPr>
              <a:t>Στη στήλη «Μέτρηση (δείκτης)» </a:t>
            </a: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θα πρέπει να καταχωρείται ο κωδικός και ο τίτλος του δείκτη </a:t>
            </a:r>
            <a:r>
              <a:rPr lang="el-GR" sz="1800">
                <a:effectLst/>
                <a:latin typeface="Calibri" panose="020F0502020204030204" pitchFamily="34" charset="0"/>
                <a:ea typeface="Calibri" panose="020F0502020204030204" pitchFamily="34" charset="0"/>
                <a:cs typeface="Times New Roman" panose="02020603050405020304" pitchFamily="18" charset="0"/>
              </a:rPr>
              <a:t>του ΟΠΕΣΠ (π.χ. Δ4.20 Δείκτης προτίμησης ΠΠΣ). </a:t>
            </a:r>
            <a:r>
              <a:rPr lang="el-GR" sz="180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Εάν πρόκειται για δείκτη ο οποίος δεν αντλείται από το ΟΠΕΣΠ, τότε θα πρέπει να καταχωρείται με τον κωδικό που του έχει αποδοθεί ώστε να είναι ευχερέστερη η αναφορά σε αυτόν, και τη σύντομη περιγραφή του (π.χ. ΕΔ1 Ποσοστό συμμετοχής των φοιτητών/ τριών στην αξιολόγηση). Υπενθυμίζεται ότι κάθε δείκτης θα πρέπει να έχει διατύπωση μέτρησης</a:t>
            </a:r>
            <a:r>
              <a:rPr lang="el-GR" sz="1800">
                <a:effectLst/>
                <a:latin typeface="Calibri" panose="020F0502020204030204" pitchFamily="34" charset="0"/>
                <a:ea typeface="Calibri" panose="020F0502020204030204" pitchFamily="34" charset="0"/>
                <a:cs typeface="Times New Roman" panose="02020603050405020304" pitchFamily="18" charset="0"/>
              </a:rPr>
              <a:t>.</a:t>
            </a:r>
          </a:p>
          <a:p>
            <a:endParaRPr lang="el-GR"/>
          </a:p>
        </p:txBody>
      </p:sp>
      <p:sp>
        <p:nvSpPr>
          <p:cNvPr id="4" name="Θέση υποσέλιδου 3">
            <a:extLst>
              <a:ext uri="{FF2B5EF4-FFF2-40B4-BE49-F238E27FC236}">
                <a16:creationId xmlns:a16="http://schemas.microsoft.com/office/drawing/2014/main" id="{ADD36C43-D503-4194-AE7F-456EABDE0F7A}"/>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3535644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945752-35AD-40C6-A2ED-4E3F760E8D5F}"/>
              </a:ext>
            </a:extLst>
          </p:cNvPr>
          <p:cNvSpPr>
            <a:spLocks noGrp="1"/>
          </p:cNvSpPr>
          <p:nvPr>
            <p:ph type="title"/>
          </p:nvPr>
        </p:nvSpPr>
        <p:spPr/>
        <p:txBody>
          <a:bodyPr/>
          <a:lstStyle/>
          <a:p>
            <a:r>
              <a:rPr lang="el-GR"/>
              <a:t>Οδηγίες σύνταξης της </a:t>
            </a:r>
            <a:r>
              <a:rPr lang="el-GR" err="1"/>
              <a:t>Στοχοθεσίας</a:t>
            </a:r>
            <a:r>
              <a:rPr lang="el-GR"/>
              <a:t> Ποιότητας από την ΕΘΑΑΕ </a:t>
            </a:r>
            <a:r>
              <a:rPr lang="el-GR">
                <a:solidFill>
                  <a:schemeClr val="accent1"/>
                </a:solidFill>
              </a:rPr>
              <a:t>(</a:t>
            </a:r>
            <a:r>
              <a:rPr lang="el-GR">
                <a:hlinkClick r:id="" action="ppaction://noaction"/>
              </a:rPr>
              <a:t>Βλ. Υπόδειγμα)</a:t>
            </a:r>
            <a:endParaRPr lang="el-GR"/>
          </a:p>
        </p:txBody>
      </p:sp>
      <p:sp>
        <p:nvSpPr>
          <p:cNvPr id="3" name="Θέση περιεχομένου 2">
            <a:extLst>
              <a:ext uri="{FF2B5EF4-FFF2-40B4-BE49-F238E27FC236}">
                <a16:creationId xmlns:a16="http://schemas.microsoft.com/office/drawing/2014/main" id="{8C247DA5-6EC8-49D0-9F81-303556938BB3}"/>
              </a:ext>
            </a:extLst>
          </p:cNvPr>
          <p:cNvSpPr>
            <a:spLocks noGrp="1"/>
          </p:cNvSpPr>
          <p:nvPr>
            <p:ph idx="1"/>
          </p:nvPr>
        </p:nvSpPr>
        <p:spPr/>
        <p:txBody>
          <a:bodyPr>
            <a:normAutofit fontScale="85000" lnSpcReduction="10000"/>
          </a:bodyPr>
          <a:lstStyle/>
          <a:p>
            <a:pPr marL="342900" marR="615950" lvl="0" indent="-342900" algn="just">
              <a:lnSpc>
                <a:spcPct val="107000"/>
              </a:lnSpc>
              <a:spcAft>
                <a:spcPts val="800"/>
              </a:spcAft>
              <a:buFont typeface="+mj-lt"/>
              <a:buAutoNum type="arabicPeriod" startAt="6"/>
              <a:tabLst>
                <a:tab pos="630555" algn="l"/>
              </a:tabLst>
            </a:pPr>
            <a:r>
              <a:rPr lang="el-GR" sz="180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Κάθε δείκτης θα πρέπει να συνοδεύεται από τιμή στόχου και τιμή βάσης. Η τιμή βάσης και η τιμή στόχου θα πρέπει να προσδιορίζονται μονοσήμαντα με αριθμό ή ποσοστό και όχι περιγραφικά (π.χ. έως 20, πλήρως ή μερικώς).  </a:t>
            </a:r>
            <a:r>
              <a:rPr lang="el-GR" sz="180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Δεν κρίνεται σκόπιμη η συμπερίληψη στον Πίνακα </a:t>
            </a:r>
            <a:r>
              <a:rPr lang="el-GR" sz="1800" err="1">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Στοχοθεσίας</a:t>
            </a:r>
            <a:r>
              <a:rPr lang="el-GR" sz="180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δεικτών οι οποίοι δεν παρουσιάζουν διαφοροποίηση μεταξύ της τιμής βάσης και της τιμής στόχου, </a:t>
            </a:r>
            <a:r>
              <a:rPr lang="el-GR" sz="1800">
                <a:effectLst/>
                <a:latin typeface="Calibri" panose="020F0502020204030204" pitchFamily="34" charset="0"/>
                <a:ea typeface="Calibri" panose="020F0502020204030204" pitchFamily="34" charset="0"/>
                <a:cs typeface="Times New Roman" panose="02020603050405020304" pitchFamily="18" charset="0"/>
              </a:rPr>
              <a:t>έτσι ώστε η Στοχοθεσία να εξυπηρετεί το σκοπό της. </a:t>
            </a:r>
          </a:p>
          <a:p>
            <a:pPr marL="342900" marR="615950" lvl="0" indent="-342900" algn="just">
              <a:lnSpc>
                <a:spcPct val="107000"/>
              </a:lnSpc>
              <a:spcAft>
                <a:spcPts val="800"/>
              </a:spcAft>
              <a:buFont typeface="+mj-lt"/>
              <a:buAutoNum type="arabicPeriod" startAt="6"/>
              <a:tabLst>
                <a:tab pos="630555" algn="l"/>
              </a:tabLst>
            </a:pP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Στους στόχους ποιότητας στους οποίους ο δείκτης αφορά «παραδοτέο» ή θεσμοθέτηση </a:t>
            </a:r>
            <a:r>
              <a:rPr lang="el-GR" sz="1800">
                <a:effectLst/>
                <a:latin typeface="Calibri" panose="020F0502020204030204" pitchFamily="34" charset="0"/>
                <a:ea typeface="Calibri" panose="020F0502020204030204" pitchFamily="34" charset="0"/>
                <a:cs typeface="Times New Roman" panose="02020603050405020304" pitchFamily="18" charset="0"/>
              </a:rPr>
              <a:t>(π.χ. «Σχεδιασμός &amp; δημιουργία κατεύθυνσης Τεχνολογίας» ή «Εγκατάσταση και λειτουργία Φοιτητικής Λέσχης», «Καθιέρωση υποχρεωτικής Πτυχιακής Εργασίας») </a:t>
            </a: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δεν χρειάζεται να εμφανίζεται «0» ή «ΟΧΙ» ως τιμή βάσης και «1» ή «ΝΑΙ» ως τιμή στόχου</a:t>
            </a:r>
            <a:r>
              <a:rPr lang="el-GR" sz="1800">
                <a:effectLst/>
                <a:latin typeface="Calibri" panose="020F0502020204030204" pitchFamily="34" charset="0"/>
                <a:ea typeface="Calibri" panose="020F0502020204030204" pitchFamily="34" charset="0"/>
                <a:cs typeface="Times New Roman" panose="02020603050405020304" pitchFamily="18" charset="0"/>
              </a:rPr>
              <a:t>, αλλά να καταχωρούνται στην αντίστοιχη στήλη οι απαιτούμενες «Ενέργειες/δράσεις»  για την επίτευξη του στόχου. </a:t>
            </a:r>
          </a:p>
          <a:p>
            <a:pPr marL="342900" marR="615950" lvl="0" indent="-342900" algn="just">
              <a:lnSpc>
                <a:spcPct val="107000"/>
              </a:lnSpc>
              <a:spcAft>
                <a:spcPts val="800"/>
              </a:spcAft>
              <a:buFont typeface="+mj-lt"/>
              <a:buAutoNum type="arabicPeriod" startAt="6"/>
              <a:tabLst>
                <a:tab pos="630555" algn="l"/>
              </a:tabLst>
            </a:pP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Στη στήλη «Ενέργειες / Δράσεις» θα πρέπει να περιγράφονται με σύντομο και σαφή τρόπο οι προγραμματιζόμενες ενέργειες για την επίτευξη του στόχου.</a:t>
            </a:r>
          </a:p>
          <a:p>
            <a:pPr marL="342900" marR="615950" lvl="0" indent="-342900" algn="just">
              <a:lnSpc>
                <a:spcPct val="115000"/>
              </a:lnSpc>
              <a:buFont typeface="+mj-lt"/>
              <a:buAutoNum type="arabicPeriod" startAt="6"/>
              <a:tabLst>
                <a:tab pos="630555" algn="l"/>
              </a:tabLst>
            </a:pPr>
            <a:r>
              <a:rPr lang="el-GR" sz="1800">
                <a:effectLst/>
                <a:latin typeface="Calibri" panose="020F0502020204030204" pitchFamily="34" charset="0"/>
                <a:ea typeface="Calibri" panose="020F0502020204030204" pitchFamily="34" charset="0"/>
                <a:cs typeface="Times New Roman" panose="02020603050405020304" pitchFamily="18" charset="0"/>
              </a:rPr>
              <a:t>Στη στήλη «</a:t>
            </a:r>
            <a:r>
              <a:rPr lang="el-GR" sz="1800" err="1">
                <a:effectLst/>
                <a:latin typeface="Calibri" panose="020F0502020204030204" pitchFamily="34" charset="0"/>
                <a:ea typeface="Calibri" panose="020F0502020204030204" pitchFamily="34" charset="0"/>
                <a:cs typeface="Times New Roman" panose="02020603050405020304" pitchFamily="18" charset="0"/>
              </a:rPr>
              <a:t>υπευθυνότητες</a:t>
            </a:r>
            <a:r>
              <a:rPr lang="el-GR" sz="1800">
                <a:effectLst/>
                <a:latin typeface="Calibri" panose="020F0502020204030204" pitchFamily="34" charset="0"/>
                <a:ea typeface="Calibri" panose="020F0502020204030204" pitchFamily="34" charset="0"/>
                <a:cs typeface="Times New Roman" panose="02020603050405020304" pitchFamily="18" charset="0"/>
              </a:rPr>
              <a:t>» θα πρέπει  να καταχωρούνται </a:t>
            </a:r>
            <a:r>
              <a:rPr lang="el-GR"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οι υπεύθυνοι υλοποίησης οι οποίοι θα πρέπει να είναι πρόσωπα ή όργανα του Ιδρύματος (και όχι π.χ. το ΥΠΑΙΘΑ ή εξωτερικοί φορείς). </a:t>
            </a:r>
          </a:p>
          <a:p>
            <a:pPr marL="342900" marR="615950" lvl="0" indent="-342900" algn="just">
              <a:lnSpc>
                <a:spcPct val="107000"/>
              </a:lnSpc>
              <a:spcAft>
                <a:spcPts val="800"/>
              </a:spcAft>
              <a:buFont typeface="+mj-lt"/>
              <a:buAutoNum type="arabicPeriod" startAt="6"/>
              <a:tabLst>
                <a:tab pos="630555" algn="l"/>
              </a:tabLst>
            </a:pPr>
            <a:r>
              <a:rPr lang="el-GR" sz="180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Η προθεσμία (χρονοδιάγραμμα) για την υλοποίηση των στόχων θα πρέπει να είναι η 31/12 </a:t>
            </a:r>
            <a:r>
              <a:rPr lang="el-GR" sz="1800">
                <a:effectLst/>
                <a:latin typeface="Calibri" panose="020F0502020204030204" pitchFamily="34" charset="0"/>
                <a:ea typeface="Calibri" panose="020F0502020204030204" pitchFamily="34" charset="0"/>
                <a:cs typeface="Times New Roman" panose="02020603050405020304" pitchFamily="18" charset="0"/>
              </a:rPr>
              <a:t>του έτους που</a:t>
            </a:r>
            <a:r>
              <a:rPr lang="el-GR" sz="1800">
                <a:highlight>
                  <a:srgbClr val="00FFFF"/>
                </a:highlight>
                <a:latin typeface="Calibri" panose="020F0502020204030204" pitchFamily="34" charset="0"/>
                <a:ea typeface="Calibri" panose="020F0502020204030204" pitchFamily="34" charset="0"/>
                <a:cs typeface="Times New Roman" panose="02020603050405020304" pitchFamily="18" charset="0"/>
              </a:rPr>
              <a:t> έπεται </a:t>
            </a:r>
            <a:r>
              <a:rPr lang="el-GR" sz="1800">
                <a:effectLst/>
                <a:latin typeface="Calibri" panose="020F0502020204030204" pitchFamily="34" charset="0"/>
                <a:ea typeface="Calibri" panose="020F0502020204030204" pitchFamily="34" charset="0"/>
                <a:cs typeface="Times New Roman" panose="02020603050405020304" pitchFamily="18" charset="0"/>
              </a:rPr>
              <a:t>του έτους υποβολής. </a:t>
            </a:r>
          </a:p>
          <a:p>
            <a:endParaRPr lang="el-GR"/>
          </a:p>
        </p:txBody>
      </p:sp>
      <p:sp>
        <p:nvSpPr>
          <p:cNvPr id="4" name="Θέση υποσέλιδου 3">
            <a:extLst>
              <a:ext uri="{FF2B5EF4-FFF2-40B4-BE49-F238E27FC236}">
                <a16:creationId xmlns:a16="http://schemas.microsoft.com/office/drawing/2014/main" id="{829052FE-84C2-4D81-AC6D-5B3C6F4455BC}"/>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95614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85C1CA-4A28-4A95-A45E-70F4C0636C3A}"/>
              </a:ext>
            </a:extLst>
          </p:cNvPr>
          <p:cNvSpPr>
            <a:spLocks noGrp="1"/>
          </p:cNvSpPr>
          <p:nvPr>
            <p:ph type="title"/>
          </p:nvPr>
        </p:nvSpPr>
        <p:spPr>
          <a:xfrm>
            <a:off x="838200" y="365125"/>
            <a:ext cx="10692295" cy="1336606"/>
          </a:xfrm>
        </p:spPr>
        <p:txBody>
          <a:bodyPr/>
          <a:lstStyle/>
          <a:p>
            <a:r>
              <a:rPr lang="el-GR" b="1"/>
              <a:t>Υπόδειγμα </a:t>
            </a:r>
            <a:r>
              <a:rPr lang="el-GR" b="1" err="1"/>
              <a:t>Στοχοθεσίας</a:t>
            </a:r>
            <a:r>
              <a:rPr lang="el-GR" b="1"/>
              <a:t> Ποιότητας της ΕΘΑΑΕ (Βλ. Οδηγίες </a:t>
            </a:r>
            <a:r>
              <a:rPr lang="el-GR" b="1">
                <a:hlinkClick r:id="rId2" action="ppaction://hlinksldjump"/>
              </a:rPr>
              <a:t>1</a:t>
            </a:r>
            <a:r>
              <a:rPr lang="el-GR" b="1"/>
              <a:t>, </a:t>
            </a:r>
            <a:r>
              <a:rPr lang="el-GR" b="1">
                <a:hlinkClick r:id="rId3" action="ppaction://hlinksldjump"/>
              </a:rPr>
              <a:t>2</a:t>
            </a:r>
            <a:r>
              <a:rPr lang="el-GR" b="1"/>
              <a:t>)</a:t>
            </a:r>
          </a:p>
        </p:txBody>
      </p:sp>
      <p:graphicFrame>
        <p:nvGraphicFramePr>
          <p:cNvPr id="4" name="Θέση περιεχομένου 3">
            <a:extLst>
              <a:ext uri="{FF2B5EF4-FFF2-40B4-BE49-F238E27FC236}">
                <a16:creationId xmlns:a16="http://schemas.microsoft.com/office/drawing/2014/main" id="{E4B487F6-9476-4DA1-8410-205F739E7BB7}"/>
              </a:ext>
            </a:extLst>
          </p:cNvPr>
          <p:cNvGraphicFramePr>
            <a:graphicFrameLocks noGrp="1"/>
          </p:cNvGraphicFramePr>
          <p:nvPr>
            <p:ph idx="1"/>
            <p:extLst>
              <p:ext uri="{D42A27DB-BD31-4B8C-83A1-F6EECF244321}">
                <p14:modId xmlns:p14="http://schemas.microsoft.com/office/powerpoint/2010/main" val="1984179352"/>
              </p:ext>
            </p:extLst>
          </p:nvPr>
        </p:nvGraphicFramePr>
        <p:xfrm>
          <a:off x="959224" y="1690688"/>
          <a:ext cx="10068950" cy="4373120"/>
        </p:xfrm>
        <a:graphic>
          <a:graphicData uri="http://schemas.openxmlformats.org/drawingml/2006/table">
            <a:tbl>
              <a:tblPr firstRow="1" firstCol="1" bandRow="1">
                <a:tableStyleId>{5C22544A-7EE6-4342-B048-85BDC9FD1C3A}</a:tableStyleId>
              </a:tblPr>
              <a:tblGrid>
                <a:gridCol w="1153402">
                  <a:extLst>
                    <a:ext uri="{9D8B030D-6E8A-4147-A177-3AD203B41FA5}">
                      <a16:colId xmlns:a16="http://schemas.microsoft.com/office/drawing/2014/main" val="2231893263"/>
                    </a:ext>
                  </a:extLst>
                </a:gridCol>
                <a:gridCol w="1623391">
                  <a:extLst>
                    <a:ext uri="{9D8B030D-6E8A-4147-A177-3AD203B41FA5}">
                      <a16:colId xmlns:a16="http://schemas.microsoft.com/office/drawing/2014/main" val="31554363"/>
                    </a:ext>
                  </a:extLst>
                </a:gridCol>
                <a:gridCol w="986499">
                  <a:extLst>
                    <a:ext uri="{9D8B030D-6E8A-4147-A177-3AD203B41FA5}">
                      <a16:colId xmlns:a16="http://schemas.microsoft.com/office/drawing/2014/main" val="1568911896"/>
                    </a:ext>
                  </a:extLst>
                </a:gridCol>
                <a:gridCol w="1163489">
                  <a:extLst>
                    <a:ext uri="{9D8B030D-6E8A-4147-A177-3AD203B41FA5}">
                      <a16:colId xmlns:a16="http://schemas.microsoft.com/office/drawing/2014/main" val="33313411"/>
                    </a:ext>
                  </a:extLst>
                </a:gridCol>
                <a:gridCol w="830244">
                  <a:extLst>
                    <a:ext uri="{9D8B030D-6E8A-4147-A177-3AD203B41FA5}">
                      <a16:colId xmlns:a16="http://schemas.microsoft.com/office/drawing/2014/main" val="3770086384"/>
                    </a:ext>
                  </a:extLst>
                </a:gridCol>
                <a:gridCol w="1595979">
                  <a:extLst>
                    <a:ext uri="{9D8B030D-6E8A-4147-A177-3AD203B41FA5}">
                      <a16:colId xmlns:a16="http://schemas.microsoft.com/office/drawing/2014/main" val="3767862727"/>
                    </a:ext>
                  </a:extLst>
                </a:gridCol>
                <a:gridCol w="1469412">
                  <a:extLst>
                    <a:ext uri="{9D8B030D-6E8A-4147-A177-3AD203B41FA5}">
                      <a16:colId xmlns:a16="http://schemas.microsoft.com/office/drawing/2014/main" val="310320300"/>
                    </a:ext>
                  </a:extLst>
                </a:gridCol>
                <a:gridCol w="1246534">
                  <a:extLst>
                    <a:ext uri="{9D8B030D-6E8A-4147-A177-3AD203B41FA5}">
                      <a16:colId xmlns:a16="http://schemas.microsoft.com/office/drawing/2014/main" val="2575342115"/>
                    </a:ext>
                  </a:extLst>
                </a:gridCol>
              </a:tblGrid>
              <a:tr h="1161864">
                <a:tc>
                  <a:txBody>
                    <a:bodyPr/>
                    <a:lstStyle/>
                    <a:p>
                      <a:pPr algn="l">
                        <a:lnSpc>
                          <a:spcPct val="107000"/>
                        </a:lnSpc>
                        <a:spcAft>
                          <a:spcPts val="800"/>
                        </a:spcAft>
                      </a:pPr>
                      <a:r>
                        <a:rPr lang="el-GR" sz="900">
                          <a:effectLst/>
                        </a:rPr>
                        <a:t>ΣΤΡΑΤΗΓΙΚΟΣ ΣΤΟΧΟΣ</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8335" marR="58335" marT="8102" marB="0"/>
                </a:tc>
                <a:tc>
                  <a:txBody>
                    <a:bodyPr/>
                    <a:lstStyle/>
                    <a:p>
                      <a:pPr algn="l">
                        <a:lnSpc>
                          <a:spcPct val="107000"/>
                        </a:lnSpc>
                        <a:spcAft>
                          <a:spcPts val="800"/>
                        </a:spcAft>
                      </a:pPr>
                      <a:r>
                        <a:rPr lang="el-GR" sz="900">
                          <a:effectLst/>
                        </a:rPr>
                        <a:t>ΣΤΟΧΟΙ ΠΟΙΟΤΗΤΑΣ</a:t>
                      </a:r>
                      <a:endParaRPr lang="el-GR" sz="900">
                        <a:effectLst/>
                        <a:latin typeface="Calibri"/>
                        <a:ea typeface="Calibri"/>
                        <a:cs typeface="Times New Roman"/>
                      </a:endParaRPr>
                    </a:p>
                  </a:txBody>
                  <a:tcPr marL="58335" marR="58335" marT="8102" marB="0"/>
                </a:tc>
                <a:tc>
                  <a:txBody>
                    <a:bodyPr/>
                    <a:lstStyle/>
                    <a:p>
                      <a:pPr algn="l">
                        <a:lnSpc>
                          <a:spcPct val="107000"/>
                        </a:lnSpc>
                        <a:spcAft>
                          <a:spcPts val="800"/>
                        </a:spcAft>
                      </a:pPr>
                      <a:r>
                        <a:rPr lang="el-GR" sz="900">
                          <a:effectLst/>
                        </a:rPr>
                        <a:t>ΜΕΤΡΗΣΗ</a:t>
                      </a:r>
                      <a:endParaRPr lang="en-US"/>
                    </a:p>
                    <a:p>
                      <a:pPr lvl="0" algn="l">
                        <a:lnSpc>
                          <a:spcPct val="107000"/>
                        </a:lnSpc>
                        <a:spcAft>
                          <a:spcPts val="800"/>
                        </a:spcAft>
                        <a:buNone/>
                      </a:pPr>
                      <a:r>
                        <a:rPr lang="el-GR" sz="900">
                          <a:effectLst/>
                        </a:rPr>
                        <a:t>(δείκτης)</a:t>
                      </a:r>
                      <a:endParaRPr lang="el-GR" sz="900">
                        <a:effectLst/>
                        <a:latin typeface="Calibri"/>
                        <a:ea typeface="Calibri"/>
                        <a:cs typeface="Times New Roman"/>
                      </a:endParaRPr>
                    </a:p>
                  </a:txBody>
                  <a:tcPr marL="58335" marR="58335" marT="8102" marB="0"/>
                </a:tc>
                <a:tc>
                  <a:txBody>
                    <a:bodyPr/>
                    <a:lstStyle/>
                    <a:p>
                      <a:pPr algn="l">
                        <a:lnSpc>
                          <a:spcPct val="107000"/>
                        </a:lnSpc>
                        <a:spcAft>
                          <a:spcPts val="800"/>
                        </a:spcAft>
                      </a:pPr>
                      <a:r>
                        <a:rPr lang="el-GR" sz="900">
                          <a:effectLst/>
                        </a:rPr>
                        <a:t>ΤΙΜΗ ΒΑΣΗΣ (τρέχουσα τιμή)</a:t>
                      </a:r>
                      <a:endParaRPr lang="el-GR" sz="900">
                        <a:effectLst/>
                        <a:latin typeface="Calibri"/>
                        <a:ea typeface="Calibri"/>
                        <a:cs typeface="Times New Roman"/>
                      </a:endParaRPr>
                    </a:p>
                  </a:txBody>
                  <a:tcPr marL="58335" marR="58335" marT="8102" marB="0"/>
                </a:tc>
                <a:tc>
                  <a:txBody>
                    <a:bodyPr/>
                    <a:lstStyle/>
                    <a:p>
                      <a:pPr algn="l">
                        <a:lnSpc>
                          <a:spcPct val="107000"/>
                        </a:lnSpc>
                        <a:spcAft>
                          <a:spcPts val="800"/>
                        </a:spcAft>
                      </a:pPr>
                      <a:r>
                        <a:rPr lang="el-GR" sz="900">
                          <a:effectLst/>
                        </a:rPr>
                        <a:t>ΤΙΜΗ ΣΤΟΧΟΥ</a:t>
                      </a:r>
                      <a:endParaRPr lang="en-US"/>
                    </a:p>
                    <a:p>
                      <a:pPr lvl="0" algn="l">
                        <a:lnSpc>
                          <a:spcPct val="107000"/>
                        </a:lnSpc>
                        <a:spcAft>
                          <a:spcPts val="800"/>
                        </a:spcAft>
                        <a:buNone/>
                      </a:pPr>
                      <a:r>
                        <a:rPr lang="el-GR" sz="900">
                          <a:effectLst/>
                        </a:rPr>
                        <a:t> </a:t>
                      </a:r>
                      <a:endParaRPr lang="el-GR" sz="900">
                        <a:effectLst/>
                        <a:latin typeface="Calibri"/>
                        <a:ea typeface="Calibri"/>
                        <a:cs typeface="Times New Roman"/>
                      </a:endParaRPr>
                    </a:p>
                  </a:txBody>
                  <a:tcPr marL="58335" marR="58335" marT="8102" marB="0"/>
                </a:tc>
                <a:tc>
                  <a:txBody>
                    <a:bodyPr/>
                    <a:lstStyle/>
                    <a:p>
                      <a:pPr algn="l">
                        <a:lnSpc>
                          <a:spcPct val="107000"/>
                        </a:lnSpc>
                        <a:spcAft>
                          <a:spcPts val="800"/>
                        </a:spcAft>
                      </a:pPr>
                      <a:r>
                        <a:rPr lang="el-GR" sz="900">
                          <a:effectLst/>
                        </a:rPr>
                        <a:t>ΕΝΕΡΓΕΙΕΣ/ΔΡΑΣΕΙΣ</a:t>
                      </a:r>
                      <a:endParaRPr lang="en-US"/>
                    </a:p>
                    <a:p>
                      <a:pPr lvl="0" algn="just">
                        <a:lnSpc>
                          <a:spcPct val="107000"/>
                        </a:lnSpc>
                        <a:spcAft>
                          <a:spcPts val="800"/>
                        </a:spcAft>
                        <a:buNone/>
                      </a:pPr>
                      <a:r>
                        <a:rPr lang="el-GR" sz="900">
                          <a:effectLst/>
                        </a:rPr>
                        <a:t>(Τι πρέπει να κάνουμε για να πετύχουμε τα προσδοκώμενα αποτελέσματα;)</a:t>
                      </a:r>
                      <a:endParaRPr lang="el-GR" sz="900">
                        <a:effectLst/>
                        <a:latin typeface="Calibri"/>
                        <a:ea typeface="Calibri"/>
                        <a:cs typeface="Times New Roman"/>
                      </a:endParaRPr>
                    </a:p>
                  </a:txBody>
                  <a:tcPr marL="58335" marR="58335" marT="8102" marB="0"/>
                </a:tc>
                <a:tc>
                  <a:txBody>
                    <a:bodyPr/>
                    <a:lstStyle/>
                    <a:p>
                      <a:pPr algn="l">
                        <a:lnSpc>
                          <a:spcPct val="107000"/>
                        </a:lnSpc>
                        <a:spcAft>
                          <a:spcPts val="800"/>
                        </a:spcAft>
                      </a:pPr>
                      <a:r>
                        <a:rPr lang="el-GR" sz="900">
                          <a:effectLst/>
                        </a:rPr>
                        <a:t>ΥΠΕΥΘΥΝΟΤΗΤΕΣ</a:t>
                      </a:r>
                      <a:endParaRPr lang="en-US"/>
                    </a:p>
                    <a:p>
                      <a:pPr lvl="0" algn="just">
                        <a:lnSpc>
                          <a:spcPct val="107000"/>
                        </a:lnSpc>
                        <a:spcAft>
                          <a:spcPts val="800"/>
                        </a:spcAft>
                        <a:buNone/>
                      </a:pPr>
                      <a:r>
                        <a:rPr lang="el-GR" sz="900">
                          <a:effectLst/>
                        </a:rPr>
                        <a:t>(Ποιος αναλαμβάνει κάθε ενέργεια;)</a:t>
                      </a:r>
                      <a:endParaRPr lang="el-GR" sz="900">
                        <a:effectLst/>
                        <a:latin typeface="Calibri"/>
                        <a:ea typeface="Calibri"/>
                        <a:cs typeface="Times New Roman"/>
                      </a:endParaRPr>
                    </a:p>
                  </a:txBody>
                  <a:tcPr marL="58335" marR="58335" marT="8102" marB="0"/>
                </a:tc>
                <a:tc>
                  <a:txBody>
                    <a:bodyPr/>
                    <a:lstStyle/>
                    <a:p>
                      <a:pPr algn="l">
                        <a:lnSpc>
                          <a:spcPct val="107000"/>
                        </a:lnSpc>
                        <a:spcAft>
                          <a:spcPts val="800"/>
                        </a:spcAft>
                      </a:pPr>
                      <a:r>
                        <a:rPr lang="el-GR" sz="900">
                          <a:effectLst/>
                        </a:rPr>
                        <a:t>ΧΡΟΝΟ</a:t>
                      </a:r>
                      <a:r>
                        <a:rPr lang="en-US" sz="900">
                          <a:effectLst/>
                        </a:rPr>
                        <a:t>-</a:t>
                      </a:r>
                      <a:endParaRPr lang="el-GR" sz="900">
                        <a:effectLst/>
                      </a:endParaRPr>
                    </a:p>
                    <a:p>
                      <a:pPr lvl="0" algn="l">
                        <a:lnSpc>
                          <a:spcPct val="107000"/>
                        </a:lnSpc>
                        <a:spcAft>
                          <a:spcPts val="800"/>
                        </a:spcAft>
                        <a:buNone/>
                      </a:pPr>
                      <a:r>
                        <a:rPr lang="el-GR" sz="900">
                          <a:effectLst/>
                        </a:rPr>
                        <a:t>ΔΙΑΓΡΑΜΜΑ</a:t>
                      </a:r>
                      <a:endParaRPr lang="en-US"/>
                    </a:p>
                    <a:p>
                      <a:pPr lvl="0" algn="l">
                        <a:lnSpc>
                          <a:spcPct val="107000"/>
                        </a:lnSpc>
                        <a:spcAft>
                          <a:spcPts val="800"/>
                        </a:spcAft>
                        <a:buNone/>
                      </a:pPr>
                      <a:r>
                        <a:rPr lang="el-GR" sz="900">
                          <a:effectLst/>
                        </a:rPr>
                        <a:t>(Πότε;)</a:t>
                      </a:r>
                      <a:endParaRPr lang="el-GR" sz="900">
                        <a:effectLst/>
                        <a:latin typeface="Calibri"/>
                        <a:ea typeface="Calibri"/>
                        <a:cs typeface="Times New Roman"/>
                      </a:endParaRPr>
                    </a:p>
                  </a:txBody>
                  <a:tcPr marL="58335" marR="58335" marT="8102" marB="0"/>
                </a:tc>
                <a:extLst>
                  <a:ext uri="{0D108BD9-81ED-4DB2-BD59-A6C34878D82A}">
                    <a16:rowId xmlns:a16="http://schemas.microsoft.com/office/drawing/2014/main" val="4140128640"/>
                  </a:ext>
                </a:extLst>
              </a:tr>
              <a:tr h="403424">
                <a:tc rowSpan="4">
                  <a:txBody>
                    <a:bodyPr/>
                    <a:lstStyle/>
                    <a:p>
                      <a:pPr algn="l">
                        <a:lnSpc>
                          <a:spcPct val="107000"/>
                        </a:lnSpc>
                        <a:spcAft>
                          <a:spcPts val="800"/>
                        </a:spcAft>
                      </a:pPr>
                      <a:r>
                        <a:rPr lang="el-GR" sz="900">
                          <a:effectLst/>
                        </a:rPr>
                        <a:t>Σ.1 ........</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spcAft>
                          <a:spcPts val="800"/>
                        </a:spcAft>
                      </a:pPr>
                      <a:r>
                        <a:rPr lang="el-GR" sz="900">
                          <a:effectLst/>
                        </a:rPr>
                        <a:t>1.1 ....</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extLst>
                  <a:ext uri="{0D108BD9-81ED-4DB2-BD59-A6C34878D82A}">
                    <a16:rowId xmlns:a16="http://schemas.microsoft.com/office/drawing/2014/main" val="580070574"/>
                  </a:ext>
                </a:extLst>
              </a:tr>
              <a:tr h="419562">
                <a:tc vMerge="1">
                  <a:txBody>
                    <a:bodyPr/>
                    <a:lstStyle/>
                    <a:p>
                      <a:endParaRPr lang="el-GR"/>
                    </a:p>
                  </a:txBody>
                  <a:tcPr/>
                </a:tc>
                <a:tc>
                  <a:txBody>
                    <a:bodyPr/>
                    <a:lstStyle/>
                    <a:p>
                      <a:pPr marL="64135" algn="l">
                        <a:lnSpc>
                          <a:spcPct val="107000"/>
                        </a:lnSpc>
                        <a:spcAft>
                          <a:spcPts val="800"/>
                        </a:spcAft>
                      </a:pPr>
                      <a:r>
                        <a:rPr lang="el-GR" sz="900">
                          <a:effectLst/>
                        </a:rPr>
                        <a:t>1.2 ....</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extLst>
                  <a:ext uri="{0D108BD9-81ED-4DB2-BD59-A6C34878D82A}">
                    <a16:rowId xmlns:a16="http://schemas.microsoft.com/office/drawing/2014/main" val="2012651677"/>
                  </a:ext>
                </a:extLst>
              </a:tr>
              <a:tr h="403424">
                <a:tc vMerge="1">
                  <a:txBody>
                    <a:bodyPr/>
                    <a:lstStyle/>
                    <a:p>
                      <a:endParaRPr lang="el-GR"/>
                    </a:p>
                  </a:txBody>
                  <a:tcPr/>
                </a:tc>
                <a:tc>
                  <a:txBody>
                    <a:bodyPr/>
                    <a:lstStyle/>
                    <a:p>
                      <a:pPr marL="64135" algn="l">
                        <a:lnSpc>
                          <a:spcPct val="107000"/>
                        </a:lnSpc>
                        <a:spcAft>
                          <a:spcPts val="800"/>
                        </a:spcAft>
                      </a:pPr>
                      <a:r>
                        <a:rPr lang="el-GR" sz="900">
                          <a:effectLst/>
                        </a:rPr>
                        <a:t>1.3 ....</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extLst>
                  <a:ext uri="{0D108BD9-81ED-4DB2-BD59-A6C34878D82A}">
                    <a16:rowId xmlns:a16="http://schemas.microsoft.com/office/drawing/2014/main" val="4061945008"/>
                  </a:ext>
                </a:extLst>
              </a:tr>
              <a:tr h="403424">
                <a:tc vMerge="1">
                  <a:txBody>
                    <a:bodyPr/>
                    <a:lstStyle/>
                    <a:p>
                      <a:endParaRPr lang="el-GR"/>
                    </a:p>
                  </a:txBody>
                  <a:tcPr/>
                </a:tc>
                <a:tc>
                  <a:txBody>
                    <a:bodyPr/>
                    <a:lstStyle/>
                    <a:p>
                      <a:pPr algn="l">
                        <a:lnSpc>
                          <a:spcPct val="107000"/>
                        </a:lnSpc>
                        <a:spcAft>
                          <a:spcPts val="800"/>
                        </a:spcAft>
                      </a:pPr>
                      <a:r>
                        <a:rPr lang="el-GR" sz="900">
                          <a:effectLst/>
                        </a:rPr>
                        <a:t>  1.4 ....</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extLst>
                  <a:ext uri="{0D108BD9-81ED-4DB2-BD59-A6C34878D82A}">
                    <a16:rowId xmlns:a16="http://schemas.microsoft.com/office/drawing/2014/main" val="439011338"/>
                  </a:ext>
                </a:extLst>
              </a:tr>
              <a:tr h="371150">
                <a:tc rowSpan="4">
                  <a:txBody>
                    <a:bodyPr/>
                    <a:lstStyle/>
                    <a:p>
                      <a:pPr marL="83820" algn="l">
                        <a:lnSpc>
                          <a:spcPct val="107000"/>
                        </a:lnSpc>
                        <a:spcAft>
                          <a:spcPts val="800"/>
                        </a:spcAft>
                      </a:pPr>
                      <a:r>
                        <a:rPr lang="el-GR" sz="900">
                          <a:effectLst/>
                        </a:rPr>
                        <a:t>Σ.2 .......</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047917732"/>
                  </a:ext>
                </a:extLst>
              </a:tr>
              <a:tr h="403424">
                <a:tc vMerge="1">
                  <a:txBody>
                    <a:bodyPr/>
                    <a:lstStyle/>
                    <a:p>
                      <a:endParaRPr lang="el-GR"/>
                    </a:p>
                  </a:txBody>
                  <a:tcP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0" marR="0" marT="0"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extLst>
                  <a:ext uri="{0D108BD9-81ED-4DB2-BD59-A6C34878D82A}">
                    <a16:rowId xmlns:a16="http://schemas.microsoft.com/office/drawing/2014/main" val="2674106643"/>
                  </a:ext>
                </a:extLst>
              </a:tr>
              <a:tr h="403424">
                <a:tc vMerge="1">
                  <a:txBody>
                    <a:bodyPr/>
                    <a:lstStyle/>
                    <a:p>
                      <a:endParaRPr lang="el-GR"/>
                    </a:p>
                  </a:txBody>
                  <a:tcP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extLst>
                  <a:ext uri="{0D108BD9-81ED-4DB2-BD59-A6C34878D82A}">
                    <a16:rowId xmlns:a16="http://schemas.microsoft.com/office/drawing/2014/main" val="3556874243"/>
                  </a:ext>
                </a:extLst>
              </a:tr>
              <a:tr h="403424">
                <a:tc vMerge="1">
                  <a:txBody>
                    <a:bodyPr/>
                    <a:lstStyle/>
                    <a:p>
                      <a:endParaRPr lang="el-GR"/>
                    </a:p>
                  </a:txBody>
                  <a:tcP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tc>
                  <a:txBody>
                    <a:bodyPr/>
                    <a:lstStyle/>
                    <a:p>
                      <a:pPr algn="l">
                        <a:lnSpc>
                          <a:spcPct val="107000"/>
                        </a:lnSpc>
                      </a:pPr>
                      <a:endParaRPr lang="el-GR" sz="900">
                        <a:effectLst/>
                        <a:latin typeface="Calibri" panose="020F0502020204030204" pitchFamily="34" charset="0"/>
                        <a:cs typeface="Times New Roman" panose="02020603050405020304" pitchFamily="18" charset="0"/>
                      </a:endParaRPr>
                    </a:p>
                  </a:txBody>
                  <a:tcPr marL="58335" marR="58335" marT="8102" marB="0" anchor="ctr"/>
                </a:tc>
                <a:extLst>
                  <a:ext uri="{0D108BD9-81ED-4DB2-BD59-A6C34878D82A}">
                    <a16:rowId xmlns:a16="http://schemas.microsoft.com/office/drawing/2014/main" val="1222513411"/>
                  </a:ext>
                </a:extLst>
              </a:tr>
            </a:tbl>
          </a:graphicData>
        </a:graphic>
      </p:graphicFrame>
      <p:sp>
        <p:nvSpPr>
          <p:cNvPr id="5" name="Θέση υποσέλιδου 4">
            <a:extLst>
              <a:ext uri="{FF2B5EF4-FFF2-40B4-BE49-F238E27FC236}">
                <a16:creationId xmlns:a16="http://schemas.microsoft.com/office/drawing/2014/main" id="{367D9196-A941-4EF7-ACE2-A3306EDF9F91}"/>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2850118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C3B673-5411-448C-90A8-A8A4CDB001FA}"/>
              </a:ext>
            </a:extLst>
          </p:cNvPr>
          <p:cNvSpPr>
            <a:spLocks noGrp="1"/>
          </p:cNvSpPr>
          <p:nvPr>
            <p:ph type="title"/>
          </p:nvPr>
        </p:nvSpPr>
        <p:spPr>
          <a:xfrm>
            <a:off x="1106424" y="2328037"/>
            <a:ext cx="10515600" cy="1325563"/>
          </a:xfrm>
        </p:spPr>
        <p:txBody>
          <a:bodyPr/>
          <a:lstStyle/>
          <a:p>
            <a:pPr algn="ctr"/>
            <a:r>
              <a:rPr lang="el-GR"/>
              <a:t>Οποιαδήποτε ομοιότητα με πρόσωπα ή καταστάσεις…</a:t>
            </a:r>
          </a:p>
        </p:txBody>
      </p:sp>
      <p:sp>
        <p:nvSpPr>
          <p:cNvPr id="3" name="Θέση υποσέλιδου 2">
            <a:extLst>
              <a:ext uri="{FF2B5EF4-FFF2-40B4-BE49-F238E27FC236}">
                <a16:creationId xmlns:a16="http://schemas.microsoft.com/office/drawing/2014/main" id="{ED4F816F-E39A-45B4-94E7-F8BE817DC9B4}"/>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906043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EC4651-8D30-4C8B-AF24-EE261CCD42D6}"/>
              </a:ext>
            </a:extLst>
          </p:cNvPr>
          <p:cNvSpPr>
            <a:spLocks noGrp="1"/>
          </p:cNvSpPr>
          <p:nvPr>
            <p:ph type="title"/>
          </p:nvPr>
        </p:nvSpPr>
        <p:spPr>
          <a:xfrm>
            <a:off x="838200" y="365125"/>
            <a:ext cx="10841610" cy="777875"/>
          </a:xfrm>
        </p:spPr>
        <p:txBody>
          <a:bodyPr>
            <a:normAutofit fontScale="90000"/>
          </a:bodyPr>
          <a:lstStyle/>
          <a:p>
            <a:r>
              <a:rPr lang="el-GR" b="1"/>
              <a:t>Παράδειγμα σύνταξης </a:t>
            </a:r>
            <a:r>
              <a:rPr lang="el-GR" b="1" err="1"/>
              <a:t>στοχοθεσίας</a:t>
            </a:r>
            <a:r>
              <a:rPr lang="el-GR" b="1"/>
              <a:t> ΠΠΣ (με σφάλματα)</a:t>
            </a:r>
          </a:p>
        </p:txBody>
      </p:sp>
      <p:graphicFrame>
        <p:nvGraphicFramePr>
          <p:cNvPr id="4" name="Πίνακας 4">
            <a:extLst>
              <a:ext uri="{FF2B5EF4-FFF2-40B4-BE49-F238E27FC236}">
                <a16:creationId xmlns:a16="http://schemas.microsoft.com/office/drawing/2014/main" id="{AA7F7D5A-78CC-4CFC-85D7-B00D67A3D36C}"/>
              </a:ext>
            </a:extLst>
          </p:cNvPr>
          <p:cNvGraphicFramePr>
            <a:graphicFrameLocks noGrp="1"/>
          </p:cNvGraphicFramePr>
          <p:nvPr>
            <p:ph idx="1"/>
            <p:extLst>
              <p:ext uri="{D42A27DB-BD31-4B8C-83A1-F6EECF244321}">
                <p14:modId xmlns:p14="http://schemas.microsoft.com/office/powerpoint/2010/main" val="2888744962"/>
              </p:ext>
            </p:extLst>
          </p:nvPr>
        </p:nvGraphicFramePr>
        <p:xfrm>
          <a:off x="753359" y="1432551"/>
          <a:ext cx="11087104" cy="4189984"/>
        </p:xfrm>
        <a:graphic>
          <a:graphicData uri="http://schemas.openxmlformats.org/drawingml/2006/table">
            <a:tbl>
              <a:tblPr firstRow="1" bandRow="1">
                <a:tableStyleId>{5C22544A-7EE6-4342-B048-85BDC9FD1C3A}</a:tableStyleId>
              </a:tblPr>
              <a:tblGrid>
                <a:gridCol w="1385888">
                  <a:extLst>
                    <a:ext uri="{9D8B030D-6E8A-4147-A177-3AD203B41FA5}">
                      <a16:colId xmlns:a16="http://schemas.microsoft.com/office/drawing/2014/main" val="2411727580"/>
                    </a:ext>
                  </a:extLst>
                </a:gridCol>
                <a:gridCol w="1176337">
                  <a:extLst>
                    <a:ext uri="{9D8B030D-6E8A-4147-A177-3AD203B41FA5}">
                      <a16:colId xmlns:a16="http://schemas.microsoft.com/office/drawing/2014/main" val="3573810435"/>
                    </a:ext>
                  </a:extLst>
                </a:gridCol>
                <a:gridCol w="1981200">
                  <a:extLst>
                    <a:ext uri="{9D8B030D-6E8A-4147-A177-3AD203B41FA5}">
                      <a16:colId xmlns:a16="http://schemas.microsoft.com/office/drawing/2014/main" val="2738739069"/>
                    </a:ext>
                  </a:extLst>
                </a:gridCol>
                <a:gridCol w="1189863">
                  <a:extLst>
                    <a:ext uri="{9D8B030D-6E8A-4147-A177-3AD203B41FA5}">
                      <a16:colId xmlns:a16="http://schemas.microsoft.com/office/drawing/2014/main" val="1505301241"/>
                    </a:ext>
                  </a:extLst>
                </a:gridCol>
                <a:gridCol w="667512">
                  <a:extLst>
                    <a:ext uri="{9D8B030D-6E8A-4147-A177-3AD203B41FA5}">
                      <a16:colId xmlns:a16="http://schemas.microsoft.com/office/drawing/2014/main" val="2868159847"/>
                    </a:ext>
                  </a:extLst>
                </a:gridCol>
                <a:gridCol w="1914528">
                  <a:extLst>
                    <a:ext uri="{9D8B030D-6E8A-4147-A177-3AD203B41FA5}">
                      <a16:colId xmlns:a16="http://schemas.microsoft.com/office/drawing/2014/main" val="2309630370"/>
                    </a:ext>
                  </a:extLst>
                </a:gridCol>
                <a:gridCol w="1385888">
                  <a:extLst>
                    <a:ext uri="{9D8B030D-6E8A-4147-A177-3AD203B41FA5}">
                      <a16:colId xmlns:a16="http://schemas.microsoft.com/office/drawing/2014/main" val="1864820393"/>
                    </a:ext>
                  </a:extLst>
                </a:gridCol>
                <a:gridCol w="1385888">
                  <a:extLst>
                    <a:ext uri="{9D8B030D-6E8A-4147-A177-3AD203B41FA5}">
                      <a16:colId xmlns:a16="http://schemas.microsoft.com/office/drawing/2014/main" val="3684655948"/>
                    </a:ext>
                  </a:extLst>
                </a:gridCol>
              </a:tblGrid>
              <a:tr h="370840">
                <a:tc>
                  <a:txBody>
                    <a:bodyPr/>
                    <a:lstStyle/>
                    <a:p>
                      <a:pPr>
                        <a:lnSpc>
                          <a:spcPct val="107000"/>
                        </a:lnSpc>
                        <a:spcAft>
                          <a:spcPts val="800"/>
                        </a:spcAft>
                      </a:pPr>
                      <a:r>
                        <a:rPr lang="el-GR" sz="1100" b="1">
                          <a:effectLst/>
                          <a:latin typeface="Calibri" panose="020F0502020204030204" pitchFamily="34" charset="0"/>
                          <a:ea typeface="Calibri" panose="020F0502020204030204" pitchFamily="34" charset="0"/>
                          <a:cs typeface="Times New Roman" panose="02020603050405020304" pitchFamily="18" charset="0"/>
                        </a:rPr>
                        <a:t>ΣΤΡΑΤΗΓΙΚΟΣ ΣΤΟΧΟΣ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ΣΤΟΧΟΙ</a:t>
                      </a: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ΠΟΙΟΤΗΤΑΣ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ΜΕΤΡΗΣΗ</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(δείκτης)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ΤΙΜΗ ΒΑΣΗΣ (τρέχουσα τιμή)</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ΤΙΜΗ ΣΤΟΧΟΥ</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ΕΝΕΡΓΕΙΕΣ/ΔΡΑΣΕΙΣ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 πρέπει να κάνουμε για να πετύχουμε τα προσδοκώμενα αποτελέσματα;)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ΥΠΕΥΘΥΝΟΤΗΤΕΣ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(Ποιος αναλαμβάνει κάθε ενέργεια;)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ΧΡΟΝΟ</a:t>
                      </a:r>
                      <a:r>
                        <a:rPr lang="en-US"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ΔΙΑΓΡΑΜΜΑ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(Πότε;)</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313800502"/>
                  </a:ext>
                </a:extLst>
              </a:tr>
              <a:tr h="1112520">
                <a:tc>
                  <a:txBody>
                    <a:bodyPr/>
                    <a:lstStyle/>
                    <a:p>
                      <a:endParaRPr lang="el-GR" sz="1800" kern="1200">
                        <a:solidFill>
                          <a:schemeClr val="bg1"/>
                        </a:solidFill>
                        <a:effectLst/>
                        <a:latin typeface="+mn-lt"/>
                        <a:ea typeface="+mn-ea"/>
                        <a:cs typeface="+mn-cs"/>
                      </a:endParaRPr>
                    </a:p>
                    <a:p>
                      <a:endParaRPr lang="el-GR" sz="1800" kern="1200">
                        <a:solidFill>
                          <a:schemeClr val="bg1"/>
                        </a:solidFill>
                        <a:effectLst/>
                        <a:latin typeface="+mn-lt"/>
                        <a:ea typeface="+mn-ea"/>
                        <a:cs typeface="+mn-cs"/>
                      </a:endParaRPr>
                    </a:p>
                    <a:p>
                      <a:endParaRPr lang="el-GR" sz="1800" kern="1200">
                        <a:solidFill>
                          <a:schemeClr val="bg1"/>
                        </a:solidFill>
                        <a:effectLst/>
                        <a:latin typeface="+mn-lt"/>
                        <a:ea typeface="+mn-ea"/>
                        <a:cs typeface="+mn-cs"/>
                      </a:endParaRPr>
                    </a:p>
                    <a:p>
                      <a:endParaRPr lang="el-GR" sz="1800" kern="1200">
                        <a:solidFill>
                          <a:schemeClr val="bg1"/>
                        </a:solidFill>
                        <a:effectLst/>
                        <a:latin typeface="+mn-lt"/>
                        <a:ea typeface="+mn-ea"/>
                        <a:cs typeface="+mn-cs"/>
                      </a:endParaRPr>
                    </a:p>
                    <a:p>
                      <a:pPr rtl="0" eaLnBrk="1" latinLnBrk="0" hangingPunct="1"/>
                      <a:endParaRPr lang="el-GR">
                        <a:effectLst/>
                      </a:endParaRPr>
                    </a:p>
                    <a:p>
                      <a:pPr rtl="0" eaLnBrk="1" latinLnBrk="0" hangingPunct="1"/>
                      <a:r>
                        <a:rPr lang="el-GR" sz="1800" kern="1200">
                          <a:solidFill>
                            <a:schemeClr val="dk1"/>
                          </a:solidFill>
                          <a:effectLst/>
                          <a:latin typeface="+mn-lt"/>
                          <a:ea typeface="+mn-ea"/>
                          <a:cs typeface="+mn-cs"/>
                        </a:rPr>
                        <a:t>Σ.1</a:t>
                      </a:r>
                      <a:r>
                        <a:rPr lang="el-GR" sz="1800" b="1" kern="1200">
                          <a:solidFill>
                            <a:schemeClr val="dk1"/>
                          </a:solidFill>
                          <a:effectLst/>
                          <a:latin typeface="+mn-lt"/>
                          <a:ea typeface="+mn-ea"/>
                          <a:cs typeface="+mn-cs"/>
                        </a:rPr>
                        <a:t>Παρακολούθηση της προόδου των φο</a:t>
                      </a:r>
                      <a:r>
                        <a:rPr lang="el-GR" sz="1800" b="1" kern="1200" cap="small">
                          <a:solidFill>
                            <a:schemeClr val="dk1"/>
                          </a:solidFill>
                          <a:effectLst/>
                          <a:latin typeface="+mn-lt"/>
                          <a:ea typeface="+mn-ea"/>
                          <a:cs typeface="+mn-cs"/>
                        </a:rPr>
                        <a:t>ι</a:t>
                      </a:r>
                      <a:r>
                        <a:rPr lang="el-GR" sz="1800" b="1" kern="1200">
                          <a:solidFill>
                            <a:schemeClr val="dk1"/>
                          </a:solidFill>
                          <a:effectLst/>
                          <a:latin typeface="+mn-lt"/>
                          <a:ea typeface="+mn-ea"/>
                          <a:cs typeface="+mn-cs"/>
                        </a:rPr>
                        <a:t>τητών</a:t>
                      </a:r>
                      <a:endParaRPr lang="el-GR">
                        <a:effectLst/>
                      </a:endParaRPr>
                    </a:p>
                    <a:p>
                      <a:endParaRPr lang="el-GR" sz="1800" kern="1200">
                        <a:solidFill>
                          <a:schemeClr val="bg1"/>
                        </a:solidFill>
                        <a:effectLst/>
                        <a:latin typeface="+mn-lt"/>
                        <a:ea typeface="+mn-ea"/>
                        <a:cs typeface="+mn-cs"/>
                      </a:endParaRPr>
                    </a:p>
                  </a:txBody>
                  <a:tcPr>
                    <a:solidFill>
                      <a:schemeClr val="accent1"/>
                    </a:solidFill>
                  </a:tcPr>
                </a:tc>
                <a:tc>
                  <a:txBody>
                    <a:bodyPr/>
                    <a:lstStyle/>
                    <a:p>
                      <a:pPr marL="36000" algn="l">
                        <a:lnSpc>
                          <a:spcPct val="107000"/>
                        </a:lnSpc>
                        <a:spcBef>
                          <a:spcPts val="1130"/>
                        </a:spcBef>
                      </a:pPr>
                      <a:r>
                        <a:rPr lang="el-GR" sz="1600">
                          <a:effectLst/>
                          <a:latin typeface="+mn-lt"/>
                          <a:ea typeface="Times New Roman" panose="02020603050405020304" pitchFamily="18" charset="0"/>
                          <a:cs typeface="Times New Roman" panose="02020603050405020304" pitchFamily="18" charset="0"/>
                        </a:rPr>
                        <a:t> </a:t>
                      </a:r>
                      <a:endParaRPr lang="el-GR" sz="2000">
                        <a:effectLst/>
                        <a:latin typeface="+mn-lt"/>
                        <a:ea typeface="Times New Roman" panose="02020603050405020304" pitchFamily="18" charset="0"/>
                        <a:cs typeface="Times New Roman" panose="02020603050405020304" pitchFamily="18" charset="0"/>
                      </a:endParaRPr>
                    </a:p>
                    <a:p>
                      <a:pPr marL="0" lvl="1" indent="0" algn="l">
                        <a:lnSpc>
                          <a:spcPct val="107000"/>
                        </a:lnSpc>
                        <a:buFont typeface="+mj-lt"/>
                        <a:buNone/>
                      </a:pP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1.1 Συστηματ</a:t>
                      </a:r>
                      <a:r>
                        <a:rPr lang="el-GR" sz="1600" cap="small"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ι</a:t>
                      </a: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κή</a:t>
                      </a: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 </a:t>
                      </a: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Αξ</a:t>
                      </a:r>
                      <a:r>
                        <a:rPr lang="el-GR" sz="1600" cap="small"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ιο</a:t>
                      </a: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λόγηση</a:t>
                      </a:r>
                      <a:r>
                        <a:rPr lang="el-GR" sz="2000" kern="1200" spc="0">
                          <a:solidFill>
                            <a:schemeClr val="dk1"/>
                          </a:solidFill>
                          <a:effectLst/>
                          <a:highlight>
                            <a:srgbClr val="FFFF00"/>
                          </a:highlight>
                          <a:latin typeface="+mn-lt"/>
                          <a:ea typeface="Times New Roman" panose="02020603050405020304" pitchFamily="18" charset="0"/>
                          <a:cs typeface="Times New Roman" panose="02020603050405020304" pitchFamily="18" charset="0"/>
                        </a:rPr>
                        <a:t> </a:t>
                      </a:r>
                      <a:r>
                        <a:rPr lang="el-GR" sz="1600" kern="1200" spc="-10">
                          <a:solidFill>
                            <a:srgbClr val="000000"/>
                          </a:solidFill>
                          <a:effectLst/>
                          <a:highlight>
                            <a:srgbClr val="FFFF00"/>
                          </a:highlight>
                          <a:latin typeface="+mn-lt"/>
                          <a:ea typeface="Calibri" panose="020F0502020204030204" pitchFamily="34" charset="0"/>
                          <a:cs typeface="Calibri" panose="020F0502020204030204" pitchFamily="34" charset="0"/>
                        </a:rPr>
                        <a:t>Μαθημάτων</a:t>
                      </a:r>
                    </a:p>
                  </a:txBody>
                  <a:tcPr marL="68580" marR="68580" marT="9525" marB="0" anchor="ctr"/>
                </a:tc>
                <a:tc>
                  <a:txBody>
                    <a:bodyPr/>
                    <a:lstStyle/>
                    <a:p>
                      <a:pPr marL="36000" algn="l">
                        <a:lnSpc>
                          <a:spcPts val="1140"/>
                        </a:lnSpc>
                      </a:pPr>
                      <a:endParaRPr lang="el-GR" sz="1600" spc="-10">
                        <a:solidFill>
                          <a:srgbClr val="000000"/>
                        </a:solidFill>
                        <a:effectLst/>
                        <a:latin typeface="+mn-lt"/>
                        <a:ea typeface="Times New Roman" panose="02020603050405020304" pitchFamily="18" charset="0"/>
                        <a:cs typeface="Times New Roman" panose="02020603050405020304" pitchFamily="18" charset="0"/>
                      </a:endParaRPr>
                    </a:p>
                    <a:p>
                      <a:pPr marL="36000" algn="l">
                        <a:lnSpc>
                          <a:spcPts val="1140"/>
                        </a:lnSpc>
                      </a:pPr>
                      <a:endParaRPr lang="el-GR" sz="1600" spc="-10">
                        <a:solidFill>
                          <a:srgbClr val="000000"/>
                        </a:solidFill>
                        <a:effectLst/>
                        <a:latin typeface="+mn-lt"/>
                        <a:ea typeface="Times New Roman" panose="02020603050405020304" pitchFamily="18" charset="0"/>
                        <a:cs typeface="Times New Roman" panose="02020603050405020304" pitchFamily="18" charset="0"/>
                      </a:endParaRPr>
                    </a:p>
                    <a:p>
                      <a:pPr marL="36000" algn="l">
                        <a:lnSpc>
                          <a:spcPts val="1140"/>
                        </a:lnSpc>
                      </a:pPr>
                      <a:endParaRPr lang="el-GR" sz="1600" spc="-10">
                        <a:solidFill>
                          <a:srgbClr val="000000"/>
                        </a:solidFill>
                        <a:effectLst/>
                        <a:latin typeface="+mn-lt"/>
                        <a:ea typeface="Times New Roman" panose="02020603050405020304" pitchFamily="18" charset="0"/>
                        <a:cs typeface="Times New Roman" panose="02020603050405020304" pitchFamily="18" charset="0"/>
                      </a:endParaRPr>
                    </a:p>
                    <a:p>
                      <a:pPr marL="36000" algn="l">
                        <a:lnSpc>
                          <a:spcPts val="1140"/>
                        </a:lnSpc>
                      </a:pPr>
                      <a:endParaRPr lang="el-GR" sz="1600" spc="-10">
                        <a:solidFill>
                          <a:srgbClr val="000000"/>
                        </a:solidFill>
                        <a:effectLst/>
                        <a:latin typeface="+mn-lt"/>
                        <a:ea typeface="Times New Roman" panose="02020603050405020304" pitchFamily="18" charset="0"/>
                        <a:cs typeface="Times New Roman" panose="02020603050405020304" pitchFamily="18" charset="0"/>
                      </a:endParaRPr>
                    </a:p>
                    <a:p>
                      <a:pPr marL="36000" algn="l">
                        <a:lnSpc>
                          <a:spcPts val="1140"/>
                        </a:lnSpc>
                      </a:pPr>
                      <a:r>
                        <a:rPr lang="el-GR" sz="1600" spc="-10">
                          <a:solidFill>
                            <a:srgbClr val="000000"/>
                          </a:solidFill>
                          <a:effectLst/>
                          <a:highlight>
                            <a:srgbClr val="00FF00"/>
                          </a:highlight>
                          <a:latin typeface="+mn-lt"/>
                          <a:ea typeface="Times New Roman" panose="02020603050405020304" pitchFamily="18" charset="0"/>
                          <a:cs typeface="Times New Roman" panose="02020603050405020304" pitchFamily="18" charset="0"/>
                        </a:rPr>
                        <a:t>Μ.5.070</a:t>
                      </a:r>
                      <a:endParaRPr lang="el-GR" sz="2000">
                        <a:effectLst/>
                        <a:highlight>
                          <a:srgbClr val="00FF00"/>
                        </a:highlight>
                        <a:latin typeface="+mn-lt"/>
                        <a:ea typeface="Times New Roman" panose="02020603050405020304" pitchFamily="18" charset="0"/>
                        <a:cs typeface="Times New Roman" panose="02020603050405020304" pitchFamily="18" charset="0"/>
                      </a:endParaRPr>
                    </a:p>
                    <a:p>
                      <a:pPr marL="36000" algn="l">
                        <a:lnSpc>
                          <a:spcPct val="107000"/>
                        </a:lnSpc>
                        <a:spcAft>
                          <a:spcPts val="800"/>
                        </a:spcAft>
                      </a:pPr>
                      <a:r>
                        <a:rPr lang="el-GR" sz="1600" spc="-10">
                          <a:solidFill>
                            <a:srgbClr val="000000"/>
                          </a:solidFill>
                          <a:effectLst/>
                          <a:latin typeface="+mn-lt"/>
                          <a:ea typeface="Calibri" panose="020F0502020204030204" pitchFamily="34" charset="0"/>
                          <a:cs typeface="Calibri" panose="020F0502020204030204" pitchFamily="34" charset="0"/>
                        </a:rPr>
                        <a:t>Αρ</a:t>
                      </a:r>
                      <a:r>
                        <a:rPr lang="el-GR" sz="1600" cap="small" spc="-10">
                          <a:solidFill>
                            <a:srgbClr val="000000"/>
                          </a:solidFill>
                          <a:effectLst/>
                          <a:latin typeface="+mn-lt"/>
                          <a:ea typeface="Calibri" panose="020F0502020204030204" pitchFamily="34" charset="0"/>
                          <a:cs typeface="Calibri" panose="020F0502020204030204" pitchFamily="34" charset="0"/>
                        </a:rPr>
                        <a:t>ι</a:t>
                      </a:r>
                      <a:r>
                        <a:rPr lang="el-GR" sz="1600" spc="-10">
                          <a:solidFill>
                            <a:srgbClr val="000000"/>
                          </a:solidFill>
                          <a:effectLst/>
                          <a:latin typeface="+mn-lt"/>
                          <a:ea typeface="Calibri" panose="020F0502020204030204" pitchFamily="34" charset="0"/>
                          <a:cs typeface="Calibri" panose="020F0502020204030204" pitchFamily="34" charset="0"/>
                        </a:rPr>
                        <a:t>θμός </a:t>
                      </a:r>
                      <a:r>
                        <a:rPr lang="el-GR" sz="1600" spc="-20">
                          <a:solidFill>
                            <a:srgbClr val="000000"/>
                          </a:solidFill>
                          <a:effectLst/>
                          <a:latin typeface="+mn-lt"/>
                          <a:ea typeface="Calibri" panose="020F0502020204030204" pitchFamily="34" charset="0"/>
                          <a:cs typeface="Calibri" panose="020F0502020204030204" pitchFamily="34" charset="0"/>
                        </a:rPr>
                        <a:t>Μαθημάτων</a:t>
                      </a:r>
                      <a:r>
                        <a:rPr lang="el-GR" sz="1600" spc="-45">
                          <a:solidFill>
                            <a:srgbClr val="000000"/>
                          </a:solidFill>
                          <a:effectLst/>
                          <a:latin typeface="+mn-lt"/>
                          <a:ea typeface="Calibri" panose="020F0502020204030204" pitchFamily="34" charset="0"/>
                          <a:cs typeface="Calibri" panose="020F0502020204030204" pitchFamily="34" charset="0"/>
                        </a:rPr>
                        <a:t> </a:t>
                      </a:r>
                      <a:r>
                        <a:rPr lang="el-GR" sz="1600" spc="-20">
                          <a:solidFill>
                            <a:srgbClr val="000000"/>
                          </a:solidFill>
                          <a:effectLst/>
                          <a:latin typeface="+mn-lt"/>
                          <a:ea typeface="Calibri" panose="020F0502020204030204" pitchFamily="34" charset="0"/>
                          <a:cs typeface="Calibri" panose="020F0502020204030204" pitchFamily="34" charset="0"/>
                        </a:rPr>
                        <a:t>που </a:t>
                      </a:r>
                      <a:r>
                        <a:rPr lang="el-GR" sz="1600">
                          <a:solidFill>
                            <a:srgbClr val="000000"/>
                          </a:solidFill>
                          <a:effectLst/>
                          <a:latin typeface="+mn-lt"/>
                          <a:ea typeface="Calibri" panose="020F0502020204030204" pitchFamily="34" charset="0"/>
                          <a:cs typeface="Calibri" panose="020F0502020204030204" pitchFamily="34" charset="0"/>
                        </a:rPr>
                        <a:t>εφαρμόζετα</a:t>
                      </a:r>
                      <a:r>
                        <a:rPr lang="el-GR" sz="1600" cap="small">
                          <a:solidFill>
                            <a:srgbClr val="000000"/>
                          </a:solidFill>
                          <a:effectLst/>
                          <a:latin typeface="+mn-lt"/>
                          <a:ea typeface="Calibri" panose="020F0502020204030204" pitchFamily="34" charset="0"/>
                          <a:cs typeface="Calibri" panose="020F0502020204030204" pitchFamily="34" charset="0"/>
                        </a:rPr>
                        <a:t>ι</a:t>
                      </a:r>
                      <a:r>
                        <a:rPr lang="el-GR" sz="1600">
                          <a:solidFill>
                            <a:srgbClr val="000000"/>
                          </a:solidFill>
                          <a:effectLst/>
                          <a:latin typeface="+mn-lt"/>
                          <a:ea typeface="Calibri" panose="020F0502020204030204" pitchFamily="34" charset="0"/>
                          <a:cs typeface="Calibri" panose="020F0502020204030204" pitchFamily="34" charset="0"/>
                        </a:rPr>
                        <a:t> η </a:t>
                      </a:r>
                      <a:r>
                        <a:rPr lang="el-GR" sz="1600" spc="-10">
                          <a:solidFill>
                            <a:srgbClr val="000000"/>
                          </a:solidFill>
                          <a:effectLst/>
                          <a:latin typeface="+mn-lt"/>
                          <a:ea typeface="Calibri" panose="020F0502020204030204" pitchFamily="34" charset="0"/>
                          <a:cs typeface="Calibri" panose="020F0502020204030204" pitchFamily="34" charset="0"/>
                        </a:rPr>
                        <a:t>αξ</a:t>
                      </a:r>
                      <a:r>
                        <a:rPr lang="el-GR" sz="1600" cap="small" spc="-10">
                          <a:solidFill>
                            <a:srgbClr val="000000"/>
                          </a:solidFill>
                          <a:effectLst/>
                          <a:latin typeface="+mn-lt"/>
                          <a:ea typeface="Calibri" panose="020F0502020204030204" pitchFamily="34" charset="0"/>
                          <a:cs typeface="Calibri" panose="020F0502020204030204" pitchFamily="34" charset="0"/>
                        </a:rPr>
                        <a:t>ιο</a:t>
                      </a:r>
                      <a:r>
                        <a:rPr lang="el-GR" sz="1600" spc="-10">
                          <a:solidFill>
                            <a:srgbClr val="000000"/>
                          </a:solidFill>
                          <a:effectLst/>
                          <a:latin typeface="+mn-lt"/>
                          <a:ea typeface="Calibri" panose="020F0502020204030204" pitchFamily="34" charset="0"/>
                          <a:cs typeface="Calibri" panose="020F0502020204030204" pitchFamily="34" charset="0"/>
                        </a:rPr>
                        <a:t>λόγηση</a:t>
                      </a:r>
                      <a:endParaRPr lang="el-GR" sz="2000">
                        <a:effectLst/>
                        <a:latin typeface="+mn-lt"/>
                        <a:ea typeface="Calibri" panose="020F0502020204030204" pitchFamily="34" charset="0"/>
                        <a:cs typeface="Times New Roman" panose="02020603050405020304" pitchFamily="18" charset="0"/>
                      </a:endParaRPr>
                    </a:p>
                  </a:txBody>
                  <a:tcPr marL="68580" marR="68580" marT="9525" marB="0"/>
                </a:tc>
                <a:tc>
                  <a:txBody>
                    <a:bodyPr/>
                    <a:lstStyle/>
                    <a:p>
                      <a:pPr marL="36000" algn="l">
                        <a:lnSpc>
                          <a:spcPct val="107000"/>
                        </a:lnSpc>
                      </a:pPr>
                      <a:endParaRPr lang="el-GR" sz="2000">
                        <a:effectLst/>
                        <a:latin typeface="+mn-lt"/>
                        <a:ea typeface="Times New Roman" panose="02020603050405020304" pitchFamily="18" charset="0"/>
                        <a:cs typeface="Times New Roman" panose="02020603050405020304" pitchFamily="18" charset="0"/>
                      </a:endParaRPr>
                    </a:p>
                    <a:p>
                      <a:pPr marL="36000" algn="l">
                        <a:lnSpc>
                          <a:spcPct val="107000"/>
                        </a:lnSpc>
                        <a:spcBef>
                          <a:spcPts val="545"/>
                        </a:spcBef>
                      </a:pPr>
                      <a:endParaRPr lang="el-GR" sz="2000">
                        <a:effectLst/>
                        <a:latin typeface="+mn-lt"/>
                        <a:ea typeface="Times New Roman" panose="02020603050405020304" pitchFamily="18" charset="0"/>
                        <a:cs typeface="Times New Roman" panose="02020603050405020304" pitchFamily="18" charset="0"/>
                      </a:endParaRPr>
                    </a:p>
                    <a:p>
                      <a:pPr marL="36000" algn="l">
                        <a:lnSpc>
                          <a:spcPct val="107000"/>
                        </a:lnSpc>
                        <a:spcAft>
                          <a:spcPts val="800"/>
                        </a:spcAft>
                      </a:pPr>
                      <a:endParaRPr lang="el-GR" sz="1600" spc="-50">
                        <a:solidFill>
                          <a:srgbClr val="000000"/>
                        </a:solidFill>
                        <a:effectLst/>
                        <a:latin typeface="+mn-lt"/>
                        <a:ea typeface="Calibri" panose="020F0502020204030204" pitchFamily="34" charset="0"/>
                        <a:cs typeface="Calibri" panose="020F0502020204030204" pitchFamily="34" charset="0"/>
                      </a:endParaRPr>
                    </a:p>
                    <a:p>
                      <a:pPr marL="36000" algn="l">
                        <a:lnSpc>
                          <a:spcPct val="107000"/>
                        </a:lnSpc>
                        <a:spcAft>
                          <a:spcPts val="800"/>
                        </a:spcAft>
                      </a:pPr>
                      <a:endParaRPr lang="el-GR" sz="1600" spc="-50">
                        <a:solidFill>
                          <a:srgbClr val="000000"/>
                        </a:solidFill>
                        <a:effectLst/>
                        <a:latin typeface="+mn-lt"/>
                        <a:ea typeface="Calibri" panose="020F0502020204030204" pitchFamily="34" charset="0"/>
                        <a:cs typeface="Calibri" panose="020F0502020204030204" pitchFamily="34" charset="0"/>
                      </a:endParaRPr>
                    </a:p>
                    <a:p>
                      <a:pPr marL="35560" algn="ctr">
                        <a:lnSpc>
                          <a:spcPct val="107000"/>
                        </a:lnSpc>
                        <a:spcAft>
                          <a:spcPts val="800"/>
                        </a:spcAft>
                      </a:pPr>
                      <a:r>
                        <a:rPr lang="el-GR" sz="1600" spc="-50">
                          <a:solidFill>
                            <a:srgbClr val="000000"/>
                          </a:solidFill>
                          <a:effectLst/>
                          <a:highlight>
                            <a:srgbClr val="00FF00"/>
                          </a:highlight>
                          <a:latin typeface="+mn-lt"/>
                          <a:ea typeface="Calibri"/>
                          <a:cs typeface="Calibri"/>
                        </a:rPr>
                        <a:t>13</a:t>
                      </a:r>
                      <a:endParaRPr lang="el-GR" sz="2000">
                        <a:effectLst/>
                        <a:highlight>
                          <a:srgbClr val="00FF00"/>
                        </a:highlight>
                        <a:latin typeface="+mn-lt"/>
                        <a:ea typeface="Calibri"/>
                        <a:cs typeface="Calibri"/>
                      </a:endParaRPr>
                    </a:p>
                  </a:txBody>
                  <a:tcPr marL="68580" marR="68580" marT="9525" marB="0"/>
                </a:tc>
                <a:tc>
                  <a:txBody>
                    <a:bodyPr/>
                    <a:lstStyle/>
                    <a:p>
                      <a:pPr marL="36000" algn="l">
                        <a:lnSpc>
                          <a:spcPct val="107000"/>
                        </a:lnSpc>
                      </a:pPr>
                      <a:r>
                        <a:rPr lang="el-GR" sz="1600">
                          <a:effectLst/>
                          <a:latin typeface="+mn-lt"/>
                          <a:ea typeface="Times New Roman" panose="02020603050405020304" pitchFamily="18" charset="0"/>
                          <a:cs typeface="Times New Roman" panose="02020603050405020304" pitchFamily="18" charset="0"/>
                        </a:rPr>
                        <a:t> </a:t>
                      </a:r>
                      <a:endParaRPr lang="el-GR" sz="2000">
                        <a:effectLst/>
                        <a:latin typeface="+mn-lt"/>
                        <a:ea typeface="Times New Roman" panose="02020603050405020304" pitchFamily="18" charset="0"/>
                        <a:cs typeface="Times New Roman" panose="02020603050405020304" pitchFamily="18" charset="0"/>
                      </a:endParaRPr>
                    </a:p>
                    <a:p>
                      <a:pPr marL="36000" algn="l">
                        <a:lnSpc>
                          <a:spcPct val="107000"/>
                        </a:lnSpc>
                        <a:spcBef>
                          <a:spcPts val="545"/>
                        </a:spcBef>
                      </a:pPr>
                      <a:r>
                        <a:rPr lang="el-GR" sz="1600">
                          <a:effectLst/>
                          <a:latin typeface="+mn-lt"/>
                          <a:ea typeface="Times New Roman" panose="02020603050405020304" pitchFamily="18" charset="0"/>
                          <a:cs typeface="Times New Roman" panose="02020603050405020304" pitchFamily="18" charset="0"/>
                        </a:rPr>
                        <a:t> </a:t>
                      </a:r>
                      <a:endParaRPr lang="el-GR" sz="2000">
                        <a:effectLst/>
                        <a:latin typeface="+mn-lt"/>
                        <a:ea typeface="Times New Roman" panose="02020603050405020304" pitchFamily="18" charset="0"/>
                        <a:cs typeface="Times New Roman" panose="02020603050405020304" pitchFamily="18" charset="0"/>
                      </a:endParaRPr>
                    </a:p>
                    <a:p>
                      <a:pPr marL="36000" algn="l">
                        <a:lnSpc>
                          <a:spcPct val="107000"/>
                        </a:lnSpc>
                        <a:spcAft>
                          <a:spcPts val="800"/>
                        </a:spcAft>
                      </a:pPr>
                      <a:endParaRPr lang="el-GR" sz="1600" spc="-50">
                        <a:solidFill>
                          <a:srgbClr val="000000"/>
                        </a:solidFill>
                        <a:effectLst/>
                        <a:latin typeface="+mn-lt"/>
                        <a:ea typeface="Calibri" panose="020F0502020204030204" pitchFamily="34" charset="0"/>
                        <a:cs typeface="Calibri" panose="020F0502020204030204" pitchFamily="34" charset="0"/>
                      </a:endParaRPr>
                    </a:p>
                    <a:p>
                      <a:pPr marL="36000" algn="l">
                        <a:lnSpc>
                          <a:spcPct val="107000"/>
                        </a:lnSpc>
                        <a:spcAft>
                          <a:spcPts val="800"/>
                        </a:spcAft>
                      </a:pPr>
                      <a:endParaRPr lang="el-GR" sz="1600" spc="-50">
                        <a:solidFill>
                          <a:srgbClr val="000000"/>
                        </a:solidFill>
                        <a:effectLst/>
                        <a:latin typeface="+mn-lt"/>
                        <a:ea typeface="Calibri" panose="020F0502020204030204" pitchFamily="34" charset="0"/>
                        <a:cs typeface="Calibri" panose="020F0502020204030204" pitchFamily="34" charset="0"/>
                      </a:endParaRPr>
                    </a:p>
                    <a:p>
                      <a:pPr marL="36000" algn="ctr">
                        <a:lnSpc>
                          <a:spcPct val="107000"/>
                        </a:lnSpc>
                        <a:spcAft>
                          <a:spcPts val="800"/>
                        </a:spcAft>
                      </a:pPr>
                      <a:r>
                        <a:rPr lang="el-GR" sz="1600" spc="-50">
                          <a:solidFill>
                            <a:srgbClr val="000000"/>
                          </a:solidFill>
                          <a:effectLst/>
                          <a:latin typeface="+mn-lt"/>
                          <a:ea typeface="Calibri" panose="020F0502020204030204" pitchFamily="34" charset="0"/>
                          <a:cs typeface="Calibri" panose="020F0502020204030204" pitchFamily="34" charset="0"/>
                        </a:rPr>
                        <a:t>59</a:t>
                      </a:r>
                      <a:endParaRPr lang="el-GR" sz="2000">
                        <a:effectLst/>
                        <a:latin typeface="+mn-lt"/>
                        <a:ea typeface="Calibri" panose="020F0502020204030204" pitchFamily="34" charset="0"/>
                        <a:cs typeface="Times New Roman" panose="02020603050405020304" pitchFamily="18" charset="0"/>
                      </a:endParaRPr>
                    </a:p>
                  </a:txBody>
                  <a:tcPr marL="68580" marR="68580" marT="9525" marB="0"/>
                </a:tc>
                <a:tc>
                  <a:txBody>
                    <a:bodyPr/>
                    <a:lstStyle/>
                    <a:p>
                      <a:pPr marL="36000" algn="l">
                        <a:lnSpc>
                          <a:spcPct val="107000"/>
                        </a:lnSpc>
                      </a:pP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1.Ευαισθητοποίηση </a:t>
                      </a:r>
                      <a:r>
                        <a:rPr lang="el-GR" sz="1600">
                          <a:solidFill>
                            <a:srgbClr val="000000"/>
                          </a:solidFill>
                          <a:effectLst/>
                          <a:highlight>
                            <a:srgbClr val="FFFF00"/>
                          </a:highlight>
                          <a:latin typeface="+mn-lt"/>
                          <a:ea typeface="Times New Roman" panose="02020603050405020304" pitchFamily="18" charset="0"/>
                          <a:cs typeface="Times New Roman" panose="02020603050405020304" pitchFamily="18" charset="0"/>
                        </a:rPr>
                        <a:t>φοιτητών για </a:t>
                      </a: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μεγαλύτερη συμμετοχή.</a:t>
                      </a:r>
                      <a:endParaRPr lang="el-GR" sz="2000">
                        <a:effectLst/>
                        <a:latin typeface="+mn-lt"/>
                        <a:ea typeface="Times New Roman" panose="02020603050405020304" pitchFamily="18" charset="0"/>
                        <a:cs typeface="Times New Roman" panose="02020603050405020304" pitchFamily="18" charset="0"/>
                      </a:endParaRPr>
                    </a:p>
                    <a:p>
                      <a:pPr marL="36000" marR="170815" algn="l">
                        <a:lnSpc>
                          <a:spcPct val="107000"/>
                        </a:lnSpc>
                      </a:pPr>
                      <a:r>
                        <a:rPr lang="el-GR" sz="1600">
                          <a:effectLst/>
                          <a:latin typeface="+mn-lt"/>
                          <a:ea typeface="Times New Roman" panose="02020603050405020304" pitchFamily="18" charset="0"/>
                          <a:cs typeface="Times New Roman" panose="02020603050405020304" pitchFamily="18" charset="0"/>
                        </a:rPr>
                        <a:t> </a:t>
                      </a:r>
                      <a:endParaRPr lang="el-GR" sz="2000">
                        <a:effectLst/>
                        <a:latin typeface="+mn-lt"/>
                        <a:ea typeface="Times New Roman" panose="02020603050405020304" pitchFamily="18" charset="0"/>
                        <a:cs typeface="Times New Roman" panose="02020603050405020304" pitchFamily="18" charset="0"/>
                      </a:endParaRPr>
                    </a:p>
                    <a:p>
                      <a:pPr marL="36000" marR="170815" algn="l">
                        <a:lnSpc>
                          <a:spcPct val="107000"/>
                        </a:lnSpc>
                      </a:pPr>
                      <a:r>
                        <a:rPr lang="el-GR" sz="1600">
                          <a:solidFill>
                            <a:srgbClr val="000000"/>
                          </a:solidFill>
                          <a:effectLst/>
                          <a:highlight>
                            <a:srgbClr val="FFFF00"/>
                          </a:highlight>
                          <a:latin typeface="+mn-lt"/>
                          <a:ea typeface="Times New Roman" panose="02020603050405020304" pitchFamily="18" charset="0"/>
                          <a:cs typeface="Times New Roman" panose="02020603050405020304" pitchFamily="18" charset="0"/>
                        </a:rPr>
                        <a:t>2.Συστηματοποίηση</a:t>
                      </a:r>
                      <a:r>
                        <a:rPr lang="el-GR" sz="1600" spc="-10">
                          <a:solidFill>
                            <a:srgbClr val="000000"/>
                          </a:solidFill>
                          <a:effectLst/>
                          <a:highlight>
                            <a:srgbClr val="FFFF00"/>
                          </a:highlight>
                          <a:latin typeface="+mn-lt"/>
                          <a:ea typeface="Times New Roman" panose="02020603050405020304" pitchFamily="18" charset="0"/>
                          <a:cs typeface="Times New Roman" panose="02020603050405020304" pitchFamily="18" charset="0"/>
                        </a:rPr>
                        <a:t> </a:t>
                      </a:r>
                      <a:r>
                        <a:rPr lang="el-GR" sz="1600">
                          <a:solidFill>
                            <a:srgbClr val="000000"/>
                          </a:solidFill>
                          <a:effectLst/>
                          <a:highlight>
                            <a:srgbClr val="FFFF00"/>
                          </a:highlight>
                          <a:latin typeface="+mn-lt"/>
                          <a:ea typeface="Times New Roman" panose="02020603050405020304" pitchFamily="18" charset="0"/>
                          <a:cs typeface="Times New Roman" panose="02020603050405020304" pitchFamily="18" charset="0"/>
                        </a:rPr>
                        <a:t>της διαδικασίας με την χρήση</a:t>
                      </a:r>
                      <a:endParaRPr lang="el-GR" sz="2000">
                        <a:effectLst/>
                        <a:latin typeface="+mn-lt"/>
                        <a:ea typeface="Times New Roman" panose="02020603050405020304" pitchFamily="18" charset="0"/>
                        <a:cs typeface="Times New Roman" panose="02020603050405020304" pitchFamily="18" charset="0"/>
                      </a:endParaRPr>
                    </a:p>
                    <a:p>
                      <a:pPr marL="36000" algn="l">
                        <a:lnSpc>
                          <a:spcPct val="107000"/>
                        </a:lnSpc>
                        <a:spcAft>
                          <a:spcPts val="800"/>
                        </a:spcAft>
                      </a:pPr>
                      <a:r>
                        <a:rPr lang="el-GR" sz="1600" spc="-10">
                          <a:solidFill>
                            <a:srgbClr val="000000"/>
                          </a:solidFill>
                          <a:effectLst/>
                          <a:highlight>
                            <a:srgbClr val="FFFF00"/>
                          </a:highlight>
                          <a:latin typeface="+mn-lt"/>
                          <a:ea typeface="Calibri" panose="020F0502020204030204" pitchFamily="34" charset="0"/>
                          <a:cs typeface="Calibri" panose="020F0502020204030204" pitchFamily="34" charset="0"/>
                        </a:rPr>
                        <a:t>ερωτηματολογίων </a:t>
                      </a:r>
                      <a:r>
                        <a:rPr lang="el-GR" sz="1600">
                          <a:solidFill>
                            <a:srgbClr val="000000"/>
                          </a:solidFill>
                          <a:effectLst/>
                          <a:highlight>
                            <a:srgbClr val="FFFF00"/>
                          </a:highlight>
                          <a:latin typeface="+mn-lt"/>
                          <a:ea typeface="Calibri" panose="020F0502020204030204" pitchFamily="34" charset="0"/>
                          <a:cs typeface="Calibri" panose="020F0502020204030204" pitchFamily="34" charset="0"/>
                        </a:rPr>
                        <a:t>της ΜΟΔΙΠ</a:t>
                      </a:r>
                      <a:endParaRPr lang="el-GR" sz="2000">
                        <a:effectLst/>
                        <a:latin typeface="+mn-lt"/>
                        <a:ea typeface="Calibri" panose="020F0502020204030204" pitchFamily="34" charset="0"/>
                        <a:cs typeface="Times New Roman" panose="02020603050405020304" pitchFamily="18" charset="0"/>
                      </a:endParaRPr>
                    </a:p>
                  </a:txBody>
                  <a:tcPr marL="68580" marR="68580" marT="9525" marB="0"/>
                </a:tc>
                <a:tc>
                  <a:txBody>
                    <a:bodyPr/>
                    <a:lstStyle/>
                    <a:p>
                      <a:pPr marL="36000" algn="l">
                        <a:lnSpc>
                          <a:spcPct val="107000"/>
                        </a:lnSpc>
                        <a:spcBef>
                          <a:spcPts val="1130"/>
                        </a:spcBef>
                      </a:pPr>
                      <a:r>
                        <a:rPr lang="el-GR" sz="1600">
                          <a:effectLst/>
                          <a:latin typeface="+mn-lt"/>
                          <a:ea typeface="Times New Roman" panose="02020603050405020304" pitchFamily="18" charset="0"/>
                          <a:cs typeface="Times New Roman" panose="02020603050405020304" pitchFamily="18" charset="0"/>
                        </a:rPr>
                        <a:t> </a:t>
                      </a:r>
                      <a:endParaRPr lang="el-GR" sz="2000">
                        <a:effectLst/>
                        <a:latin typeface="+mn-lt"/>
                        <a:ea typeface="Times New Roman" panose="02020603050405020304" pitchFamily="18" charset="0"/>
                        <a:cs typeface="Times New Roman" panose="02020603050405020304" pitchFamily="18" charset="0"/>
                      </a:endParaRPr>
                    </a:p>
                    <a:p>
                      <a:pPr marL="36000" algn="l">
                        <a:lnSpc>
                          <a:spcPct val="107000"/>
                        </a:lnSpc>
                      </a:pPr>
                      <a:endParaRPr lang="el-GR" sz="1600" spc="-10">
                        <a:solidFill>
                          <a:srgbClr val="000000"/>
                        </a:solidFill>
                        <a:effectLst/>
                        <a:latin typeface="+mn-lt"/>
                        <a:ea typeface="Times New Roman" panose="02020603050405020304" pitchFamily="18" charset="0"/>
                        <a:cs typeface="Times New Roman" panose="02020603050405020304" pitchFamily="18" charset="0"/>
                      </a:endParaRPr>
                    </a:p>
                    <a:p>
                      <a:pPr marL="36000" algn="l">
                        <a:lnSpc>
                          <a:spcPct val="107000"/>
                        </a:lnSpc>
                      </a:pPr>
                      <a:endParaRPr lang="el-GR" sz="1600" spc="-10">
                        <a:solidFill>
                          <a:srgbClr val="000000"/>
                        </a:solidFill>
                        <a:effectLst/>
                        <a:latin typeface="+mn-lt"/>
                        <a:ea typeface="Times New Roman" panose="02020603050405020304" pitchFamily="18" charset="0"/>
                        <a:cs typeface="Times New Roman" panose="02020603050405020304" pitchFamily="18" charset="0"/>
                      </a:endParaRPr>
                    </a:p>
                    <a:p>
                      <a:pPr marL="36000" algn="l">
                        <a:lnSpc>
                          <a:spcPct val="107000"/>
                        </a:lnSpc>
                      </a:pPr>
                      <a:r>
                        <a:rPr lang="el-GR" sz="1600" spc="-25">
                          <a:solidFill>
                            <a:srgbClr val="000000"/>
                          </a:solidFill>
                          <a:effectLst/>
                          <a:latin typeface="+mn-lt"/>
                          <a:ea typeface="Times New Roman" panose="02020603050405020304" pitchFamily="18" charset="0"/>
                          <a:cs typeface="Times New Roman" panose="02020603050405020304" pitchFamily="18" charset="0"/>
                        </a:rPr>
                        <a:t>Πρόεδρος, ΟΜΕΑ, </a:t>
                      </a:r>
                      <a:r>
                        <a:rPr lang="en-US" sz="1600" spc="-25">
                          <a:solidFill>
                            <a:srgbClr val="000000"/>
                          </a:solidFill>
                          <a:effectLst/>
                          <a:latin typeface="+mn-lt"/>
                          <a:ea typeface="Times New Roman" panose="02020603050405020304" pitchFamily="18" charset="0"/>
                          <a:cs typeface="Times New Roman" panose="02020603050405020304" pitchFamily="18" charset="0"/>
                        </a:rPr>
                        <a:t> </a:t>
                      </a:r>
                      <a:r>
                        <a:rPr lang="el-GR" sz="1600" spc="-10">
                          <a:solidFill>
                            <a:srgbClr val="000000"/>
                          </a:solidFill>
                          <a:effectLst/>
                          <a:latin typeface="+mn-lt"/>
                          <a:ea typeface="Times New Roman" panose="02020603050405020304" pitchFamily="18" charset="0"/>
                          <a:cs typeface="Times New Roman" panose="02020603050405020304" pitchFamily="18" charset="0"/>
                        </a:rPr>
                        <a:t>Διδάσκοντες</a:t>
                      </a:r>
                      <a:endParaRPr lang="el-GR" sz="2000">
                        <a:effectLst/>
                        <a:latin typeface="+mn-lt"/>
                        <a:ea typeface="Times New Roman" panose="02020603050405020304" pitchFamily="18" charset="0"/>
                        <a:cs typeface="Times New Roman" panose="02020603050405020304" pitchFamily="18" charset="0"/>
                      </a:endParaRPr>
                    </a:p>
                  </a:txBody>
                  <a:tcPr marL="68580" marR="68580" marT="9525" marB="0"/>
                </a:tc>
                <a:tc>
                  <a:txBody>
                    <a:bodyPr/>
                    <a:lstStyle/>
                    <a:p>
                      <a:pPr marL="36000" algn="l">
                        <a:lnSpc>
                          <a:spcPct val="107000"/>
                        </a:lnSpc>
                      </a:pPr>
                      <a:r>
                        <a:rPr lang="el-GR" sz="1200">
                          <a:effectLst/>
                          <a:latin typeface="+mn-lt"/>
                          <a:ea typeface="Times New Roman" panose="02020603050405020304" pitchFamily="18" charset="0"/>
                          <a:cs typeface="Times New Roman" panose="02020603050405020304" pitchFamily="18" charset="0"/>
                        </a:rPr>
                        <a:t> </a:t>
                      </a:r>
                      <a:endParaRPr lang="el-GR" sz="1600">
                        <a:effectLst/>
                        <a:latin typeface="+mn-lt"/>
                        <a:ea typeface="Times New Roman" panose="02020603050405020304" pitchFamily="18" charset="0"/>
                        <a:cs typeface="Times New Roman" panose="02020603050405020304" pitchFamily="18" charset="0"/>
                      </a:endParaRPr>
                    </a:p>
                    <a:p>
                      <a:pPr marL="36000" algn="l">
                        <a:lnSpc>
                          <a:spcPct val="107000"/>
                        </a:lnSpc>
                        <a:spcBef>
                          <a:spcPts val="545"/>
                        </a:spcBef>
                      </a:pPr>
                      <a:r>
                        <a:rPr lang="el-GR" sz="1200">
                          <a:effectLst/>
                          <a:latin typeface="+mn-lt"/>
                          <a:ea typeface="Times New Roman" panose="02020603050405020304" pitchFamily="18" charset="0"/>
                          <a:cs typeface="Times New Roman" panose="02020603050405020304" pitchFamily="18" charset="0"/>
                        </a:rPr>
                        <a:t> </a:t>
                      </a:r>
                      <a:endParaRPr lang="el-GR" sz="1600">
                        <a:effectLst/>
                        <a:latin typeface="+mn-lt"/>
                        <a:ea typeface="Times New Roman" panose="02020603050405020304" pitchFamily="18" charset="0"/>
                        <a:cs typeface="Times New Roman" panose="02020603050405020304" pitchFamily="18" charset="0"/>
                      </a:endParaRPr>
                    </a:p>
                    <a:p>
                      <a:pPr marL="36000" algn="l">
                        <a:lnSpc>
                          <a:spcPct val="107000"/>
                        </a:lnSpc>
                        <a:spcAft>
                          <a:spcPts val="800"/>
                        </a:spcAft>
                      </a:pPr>
                      <a:endParaRPr lang="el-GR" sz="1200" spc="-10">
                        <a:solidFill>
                          <a:srgbClr val="000000"/>
                        </a:solidFill>
                        <a:effectLst/>
                        <a:latin typeface="+mn-lt"/>
                        <a:ea typeface="Calibri" panose="020F0502020204030204" pitchFamily="34" charset="0"/>
                        <a:cs typeface="Calibri" panose="020F0502020204030204" pitchFamily="34" charset="0"/>
                      </a:endParaRPr>
                    </a:p>
                    <a:p>
                      <a:pPr marL="36000" algn="l">
                        <a:lnSpc>
                          <a:spcPct val="107000"/>
                        </a:lnSpc>
                        <a:spcAft>
                          <a:spcPts val="800"/>
                        </a:spcAft>
                      </a:pPr>
                      <a:r>
                        <a:rPr lang="el-GR" sz="1200" spc="-10">
                          <a:solidFill>
                            <a:srgbClr val="000000"/>
                          </a:solidFill>
                          <a:effectLst/>
                          <a:highlight>
                            <a:srgbClr val="FFFF00"/>
                          </a:highlight>
                          <a:latin typeface="+mn-lt"/>
                          <a:ea typeface="Calibri" panose="020F0502020204030204" pitchFamily="34" charset="0"/>
                          <a:cs typeface="Calibri" panose="020F0502020204030204" pitchFamily="34" charset="0"/>
                        </a:rPr>
                        <a:t>31/12/2025</a:t>
                      </a:r>
                      <a:endParaRPr lang="el-GR" sz="1600">
                        <a:effectLst/>
                        <a:highlight>
                          <a:srgbClr val="FFFF00"/>
                        </a:highlight>
                        <a:latin typeface="+mn-lt"/>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24900777"/>
                  </a:ext>
                </a:extLst>
              </a:tr>
            </a:tbl>
          </a:graphicData>
        </a:graphic>
      </p:graphicFrame>
      <p:sp>
        <p:nvSpPr>
          <p:cNvPr id="5" name="Θέση υποσέλιδου 4">
            <a:extLst>
              <a:ext uri="{FF2B5EF4-FFF2-40B4-BE49-F238E27FC236}">
                <a16:creationId xmlns:a16="http://schemas.microsoft.com/office/drawing/2014/main" id="{45FACE1E-8A73-439B-B23E-D156DC253992}"/>
              </a:ext>
            </a:extLst>
          </p:cNvPr>
          <p:cNvSpPr>
            <a:spLocks noGrp="1"/>
          </p:cNvSpPr>
          <p:nvPr>
            <p:ph type="ftr" sz="quarter" idx="11"/>
          </p:nvPr>
        </p:nvSpPr>
        <p:spPr>
          <a:xfrm>
            <a:off x="4038600" y="6310312"/>
            <a:ext cx="4114800" cy="365125"/>
          </a:xfrm>
        </p:spPr>
        <p:txBody>
          <a:bodyPr/>
          <a:lstStyle/>
          <a:p>
            <a:r>
              <a:rPr lang="el-GR"/>
              <a:t>ΜΟΔΙΠ Π.Θ.</a:t>
            </a:r>
          </a:p>
        </p:txBody>
      </p:sp>
    </p:spTree>
    <p:extLst>
      <p:ext uri="{BB962C8B-B14F-4D97-AF65-F5344CB8AC3E}">
        <p14:creationId xmlns:p14="http://schemas.microsoft.com/office/powerpoint/2010/main" val="260978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0BF0AE-BC0A-4AA2-AD85-E7BF94203A65}"/>
              </a:ext>
            </a:extLst>
          </p:cNvPr>
          <p:cNvSpPr>
            <a:spLocks noGrp="1"/>
          </p:cNvSpPr>
          <p:nvPr>
            <p:ph type="title"/>
          </p:nvPr>
        </p:nvSpPr>
        <p:spPr>
          <a:xfrm>
            <a:off x="838200" y="365125"/>
            <a:ext cx="10841610" cy="1325563"/>
          </a:xfrm>
        </p:spPr>
        <p:txBody>
          <a:bodyPr/>
          <a:lstStyle/>
          <a:p>
            <a:r>
              <a:rPr lang="el-GR" b="1"/>
              <a:t>Παράδειγμα  </a:t>
            </a:r>
            <a:r>
              <a:rPr lang="el-GR" b="1" err="1"/>
              <a:t>στοχοθεσίας</a:t>
            </a:r>
            <a:r>
              <a:rPr lang="el-GR" b="1"/>
              <a:t> ΠΜΣ (με σφάλματα)</a:t>
            </a:r>
          </a:p>
        </p:txBody>
      </p:sp>
      <p:graphicFrame>
        <p:nvGraphicFramePr>
          <p:cNvPr id="4" name="Πίνακας 4">
            <a:extLst>
              <a:ext uri="{FF2B5EF4-FFF2-40B4-BE49-F238E27FC236}">
                <a16:creationId xmlns:a16="http://schemas.microsoft.com/office/drawing/2014/main" id="{87A78152-C99C-41F5-ABFA-BAC2B8AF4811}"/>
              </a:ext>
            </a:extLst>
          </p:cNvPr>
          <p:cNvGraphicFramePr>
            <a:graphicFrameLocks noGrp="1"/>
          </p:cNvGraphicFramePr>
          <p:nvPr>
            <p:ph idx="1"/>
            <p:extLst>
              <p:ext uri="{D42A27DB-BD31-4B8C-83A1-F6EECF244321}">
                <p14:modId xmlns:p14="http://schemas.microsoft.com/office/powerpoint/2010/main" val="1218946469"/>
              </p:ext>
            </p:extLst>
          </p:nvPr>
        </p:nvGraphicFramePr>
        <p:xfrm>
          <a:off x="723900" y="1690688"/>
          <a:ext cx="10724391" cy="4624768"/>
        </p:xfrm>
        <a:graphic>
          <a:graphicData uri="http://schemas.openxmlformats.org/drawingml/2006/table">
            <a:tbl>
              <a:tblPr firstRow="1" bandRow="1">
                <a:tableStyleId>{5C22544A-7EE6-4342-B048-85BDC9FD1C3A}</a:tableStyleId>
              </a:tblPr>
              <a:tblGrid>
                <a:gridCol w="1340549">
                  <a:extLst>
                    <a:ext uri="{9D8B030D-6E8A-4147-A177-3AD203B41FA5}">
                      <a16:colId xmlns:a16="http://schemas.microsoft.com/office/drawing/2014/main" val="2083331442"/>
                    </a:ext>
                  </a:extLst>
                </a:gridCol>
                <a:gridCol w="1340549">
                  <a:extLst>
                    <a:ext uri="{9D8B030D-6E8A-4147-A177-3AD203B41FA5}">
                      <a16:colId xmlns:a16="http://schemas.microsoft.com/office/drawing/2014/main" val="3088970743"/>
                    </a:ext>
                  </a:extLst>
                </a:gridCol>
                <a:gridCol w="1340549">
                  <a:extLst>
                    <a:ext uri="{9D8B030D-6E8A-4147-A177-3AD203B41FA5}">
                      <a16:colId xmlns:a16="http://schemas.microsoft.com/office/drawing/2014/main" val="84347262"/>
                    </a:ext>
                  </a:extLst>
                </a:gridCol>
                <a:gridCol w="1340549">
                  <a:extLst>
                    <a:ext uri="{9D8B030D-6E8A-4147-A177-3AD203B41FA5}">
                      <a16:colId xmlns:a16="http://schemas.microsoft.com/office/drawing/2014/main" val="847391566"/>
                    </a:ext>
                  </a:extLst>
                </a:gridCol>
                <a:gridCol w="958460">
                  <a:extLst>
                    <a:ext uri="{9D8B030D-6E8A-4147-A177-3AD203B41FA5}">
                      <a16:colId xmlns:a16="http://schemas.microsoft.com/office/drawing/2014/main" val="3529606164"/>
                    </a:ext>
                  </a:extLst>
                </a:gridCol>
                <a:gridCol w="1722637">
                  <a:extLst>
                    <a:ext uri="{9D8B030D-6E8A-4147-A177-3AD203B41FA5}">
                      <a16:colId xmlns:a16="http://schemas.microsoft.com/office/drawing/2014/main" val="369405086"/>
                    </a:ext>
                  </a:extLst>
                </a:gridCol>
                <a:gridCol w="1340549">
                  <a:extLst>
                    <a:ext uri="{9D8B030D-6E8A-4147-A177-3AD203B41FA5}">
                      <a16:colId xmlns:a16="http://schemas.microsoft.com/office/drawing/2014/main" val="1420634566"/>
                    </a:ext>
                  </a:extLst>
                </a:gridCol>
                <a:gridCol w="1340549">
                  <a:extLst>
                    <a:ext uri="{9D8B030D-6E8A-4147-A177-3AD203B41FA5}">
                      <a16:colId xmlns:a16="http://schemas.microsoft.com/office/drawing/2014/main" val="2032269602"/>
                    </a:ext>
                  </a:extLst>
                </a:gridCol>
              </a:tblGrid>
              <a:tr h="1649046">
                <a:tc>
                  <a:txBody>
                    <a:bodyPr/>
                    <a:lstStyle/>
                    <a:p>
                      <a:pPr>
                        <a:lnSpc>
                          <a:spcPct val="107000"/>
                        </a:lnSpc>
                        <a:spcAft>
                          <a:spcPts val="800"/>
                        </a:spcAft>
                      </a:pPr>
                      <a:r>
                        <a:rPr lang="el-GR" sz="1100" b="1">
                          <a:effectLst/>
                          <a:latin typeface="Calibri" panose="020F0502020204030204" pitchFamily="34" charset="0"/>
                          <a:ea typeface="Calibri" panose="020F0502020204030204" pitchFamily="34" charset="0"/>
                          <a:cs typeface="Times New Roman" panose="02020603050405020304" pitchFamily="18" charset="0"/>
                        </a:rPr>
                        <a:t>ΣΤΡΑΤΗΓΙΚΟΣ ΣΤΟΧΟΣ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ΣΤΟΧΟΙ</a:t>
                      </a: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ΠΟΙΟΤΗΤΑΣ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ΜΕΤΡΗΣΗ</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(δείκτης)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ΤΙΜΗ ΒΑΣΗΣ (τρέχουσα τιμή)</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a:ea typeface="Calibri"/>
                          <a:cs typeface="Times New Roman"/>
                        </a:rPr>
                        <a:t>ΤΙΜΗ ΣΤΟΧΟΥ</a:t>
                      </a:r>
                      <a:endParaRPr lang="el-GR" sz="1200">
                        <a:solidFill>
                          <a:schemeClr val="bg1"/>
                        </a:solidFill>
                        <a:effectLst/>
                        <a:latin typeface="Calibri"/>
                        <a:ea typeface="Calibri"/>
                        <a:cs typeface="Times New Roman"/>
                      </a:endParaRPr>
                    </a:p>
                    <a:p>
                      <a:pPr>
                        <a:lnSpc>
                          <a:spcPct val="107000"/>
                        </a:lnSpc>
                        <a:spcAft>
                          <a:spcPts val="800"/>
                        </a:spcAft>
                      </a:pPr>
                      <a:r>
                        <a:rPr lang="el-GR" sz="1200" b="1">
                          <a:solidFill>
                            <a:schemeClr val="bg1"/>
                          </a:solidFill>
                          <a:effectLst/>
                          <a:latin typeface="Calibri"/>
                          <a:ea typeface="Calibri"/>
                          <a:cs typeface="Times New Roman"/>
                        </a:rPr>
                        <a:t> </a:t>
                      </a:r>
                      <a:endParaRPr lang="el-GR" sz="1200">
                        <a:solidFill>
                          <a:schemeClr val="bg1"/>
                        </a:solidFill>
                        <a:effectLst/>
                        <a:latin typeface="Calibri"/>
                        <a:ea typeface="Calibri"/>
                        <a:cs typeface="Times New Roman"/>
                      </a:endParaRPr>
                    </a:p>
                  </a:txBody>
                  <a:tcPr marL="68580" marR="68580" marT="9525" marB="0"/>
                </a:tc>
                <a:tc>
                  <a:txBody>
                    <a:bodyPr/>
                    <a:lstStyle/>
                    <a:p>
                      <a:pPr>
                        <a:lnSpc>
                          <a:spcPct val="107000"/>
                        </a:lnSpc>
                        <a:spcAft>
                          <a:spcPts val="800"/>
                        </a:spcAft>
                      </a:pPr>
                      <a:r>
                        <a:rPr lang="el-GR" sz="1200" b="1">
                          <a:solidFill>
                            <a:schemeClr val="bg1"/>
                          </a:solidFill>
                          <a:effectLst/>
                          <a:latin typeface="Calibri"/>
                          <a:ea typeface="Calibri"/>
                          <a:cs typeface="Times New Roman"/>
                        </a:rPr>
                        <a:t>ΕΝΕΡΓΕΙΕΣ/ΔΡΑΣΕΙΣ</a:t>
                      </a:r>
                      <a:endParaRPr lang="el-GR" sz="1200">
                        <a:solidFill>
                          <a:schemeClr val="bg1"/>
                        </a:solidFill>
                        <a:effectLst/>
                        <a:latin typeface="Calibri"/>
                        <a:ea typeface="Calibri"/>
                        <a:cs typeface="Times New Roman"/>
                      </a:endParaRPr>
                    </a:p>
                    <a:p>
                      <a:pPr algn="just">
                        <a:lnSpc>
                          <a:spcPct val="107000"/>
                        </a:lnSpc>
                        <a:spcAft>
                          <a:spcPts val="800"/>
                        </a:spcAft>
                      </a:pPr>
                      <a:r>
                        <a:rPr lang="el-GR" sz="1200" b="1">
                          <a:solidFill>
                            <a:schemeClr val="bg1"/>
                          </a:solidFill>
                          <a:effectLst/>
                          <a:latin typeface="Calibri"/>
                          <a:ea typeface="Calibri"/>
                          <a:cs typeface="Times New Roman"/>
                        </a:rPr>
                        <a:t>(Τι πρέπει να κάνουμε για να πετύχουμε τα προσδοκώμενα αποτελέσματα;)</a:t>
                      </a:r>
                      <a:endParaRPr lang="el-GR" sz="1200">
                        <a:solidFill>
                          <a:schemeClr val="bg1"/>
                        </a:solidFill>
                        <a:effectLst/>
                        <a:latin typeface="Calibri"/>
                        <a:ea typeface="Calibri"/>
                        <a:cs typeface="Times New Roman"/>
                      </a:endParaRPr>
                    </a:p>
                  </a:txBody>
                  <a:tcPr marL="68580" marR="68580" marT="9525" marB="0"/>
                </a:tc>
                <a:tc>
                  <a:txBody>
                    <a:bodyPr/>
                    <a:lstStyle/>
                    <a:p>
                      <a:pPr>
                        <a:lnSpc>
                          <a:spcPct val="107000"/>
                        </a:lnSpc>
                        <a:spcAft>
                          <a:spcPts val="800"/>
                        </a:spcAft>
                      </a:pPr>
                      <a:r>
                        <a:rPr lang="el-GR" sz="1200" b="1">
                          <a:solidFill>
                            <a:schemeClr val="bg1"/>
                          </a:solidFill>
                          <a:effectLst/>
                          <a:latin typeface="Calibri"/>
                          <a:ea typeface="Calibri"/>
                          <a:cs typeface="Times New Roman"/>
                        </a:rPr>
                        <a:t>ΥΠΕΥΘΥΝΟΤΗΤΕΣ</a:t>
                      </a:r>
                      <a:endParaRPr lang="el-GR" sz="1200">
                        <a:solidFill>
                          <a:schemeClr val="bg1"/>
                        </a:solidFill>
                        <a:effectLst/>
                        <a:latin typeface="Calibri"/>
                        <a:ea typeface="Calibri"/>
                        <a:cs typeface="Times New Roman"/>
                      </a:endParaRPr>
                    </a:p>
                    <a:p>
                      <a:pPr algn="just">
                        <a:lnSpc>
                          <a:spcPct val="107000"/>
                        </a:lnSpc>
                        <a:spcAft>
                          <a:spcPts val="800"/>
                        </a:spcAft>
                      </a:pPr>
                      <a:r>
                        <a:rPr lang="el-GR" sz="1200" b="1">
                          <a:solidFill>
                            <a:schemeClr val="bg1"/>
                          </a:solidFill>
                          <a:effectLst/>
                          <a:latin typeface="Calibri"/>
                          <a:ea typeface="Calibri"/>
                          <a:cs typeface="Times New Roman"/>
                        </a:rPr>
                        <a:t>(Ποιος αναλαμβάνει κάθε ενέργεια;)</a:t>
                      </a:r>
                      <a:endParaRPr lang="el-GR" sz="1200">
                        <a:solidFill>
                          <a:schemeClr val="bg1"/>
                        </a:solidFill>
                        <a:effectLst/>
                        <a:latin typeface="Calibri"/>
                        <a:ea typeface="Calibri"/>
                        <a:cs typeface="Times New Roman"/>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ΧΡΟΝΟ</a:t>
                      </a:r>
                      <a:r>
                        <a:rPr lang="en-US"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ΔΙΑΓΡΑΜΜΑ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(Πότε;)</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233661498"/>
                  </a:ext>
                </a:extLst>
              </a:tr>
              <a:tr h="2975722">
                <a:tc>
                  <a:txBody>
                    <a:bodyPr/>
                    <a:lstStyle/>
                    <a:p>
                      <a:pPr marL="67945" marR="72390">
                        <a:spcBef>
                          <a:spcPts val="5"/>
                        </a:spcBef>
                        <a:spcAft>
                          <a:spcPts val="0"/>
                        </a:spcAft>
                      </a:pPr>
                      <a:r>
                        <a:rPr lang="el-GR" sz="2000" spc="-10">
                          <a:effectLst/>
                          <a:highlight>
                            <a:srgbClr val="00FF00"/>
                          </a:highlight>
                          <a:latin typeface="Calibri" panose="020F0502020204030204" pitchFamily="34" charset="0"/>
                          <a:ea typeface="Calibri" panose="020F0502020204030204" pitchFamily="34" charset="0"/>
                        </a:rPr>
                        <a:t>Σ</a:t>
                      </a:r>
                      <a:r>
                        <a:rPr lang="el-GR" sz="2000" spc="-10">
                          <a:solidFill>
                            <a:srgbClr val="000000"/>
                          </a:solidFill>
                          <a:effectLst/>
                          <a:highlight>
                            <a:srgbClr val="00FF00"/>
                          </a:highlight>
                          <a:latin typeface="Calibri" panose="020F0502020204030204" pitchFamily="34" charset="0"/>
                          <a:ea typeface="Calibri" panose="020F0502020204030204" pitchFamily="34" charset="0"/>
                        </a:rPr>
                        <a:t>.</a:t>
                      </a:r>
                      <a:r>
                        <a:rPr lang="el-GR" sz="2000">
                          <a:solidFill>
                            <a:srgbClr val="000000"/>
                          </a:solidFill>
                          <a:effectLst/>
                          <a:highlight>
                            <a:srgbClr val="00FF00"/>
                          </a:highlight>
                          <a:latin typeface="Calibri" panose="020F0502020204030204" pitchFamily="34" charset="0"/>
                          <a:ea typeface="Calibri" panose="020F0502020204030204" pitchFamily="34" charset="0"/>
                        </a:rPr>
                        <a:t>2: </a:t>
                      </a:r>
                      <a:r>
                        <a:rPr lang="el-GR" sz="2000" spc="-10">
                          <a:solidFill>
                            <a:srgbClr val="000000"/>
                          </a:solidFill>
                          <a:effectLst/>
                          <a:highlight>
                            <a:srgbClr val="00FF00"/>
                          </a:highlight>
                          <a:latin typeface="Calibri" panose="020F0502020204030204" pitchFamily="34" charset="0"/>
                          <a:ea typeface="Calibri" panose="020F0502020204030204" pitchFamily="34" charset="0"/>
                        </a:rPr>
                        <a:t>Αύξηση</a:t>
                      </a:r>
                      <a:r>
                        <a:rPr lang="el-GR" sz="2000">
                          <a:solidFill>
                            <a:srgbClr val="000000"/>
                          </a:solidFill>
                          <a:effectLst/>
                          <a:highlight>
                            <a:srgbClr val="00FF00"/>
                          </a:highlight>
                          <a:latin typeface="Calibri" panose="020F0502020204030204" pitchFamily="34" charset="0"/>
                          <a:ea typeface="Calibri" panose="020F0502020204030204" pitchFamily="34" charset="0"/>
                        </a:rPr>
                        <a:t> </a:t>
                      </a:r>
                      <a:r>
                        <a:rPr lang="el-GR" sz="2000" spc="-10">
                          <a:solidFill>
                            <a:srgbClr val="000000"/>
                          </a:solidFill>
                          <a:effectLst/>
                          <a:highlight>
                            <a:srgbClr val="00FF00"/>
                          </a:highlight>
                          <a:latin typeface="Calibri" panose="020F0502020204030204" pitchFamily="34" charset="0"/>
                          <a:ea typeface="Calibri" panose="020F0502020204030204" pitchFamily="34" charset="0"/>
                        </a:rPr>
                        <a:t>αριθμού</a:t>
                      </a:r>
                      <a:r>
                        <a:rPr lang="el-GR" sz="2000">
                          <a:solidFill>
                            <a:srgbClr val="000000"/>
                          </a:solidFill>
                          <a:effectLst/>
                          <a:highlight>
                            <a:srgbClr val="00FF00"/>
                          </a:highlight>
                          <a:latin typeface="Calibri" panose="020F0502020204030204" pitchFamily="34" charset="0"/>
                          <a:ea typeface="Calibri" panose="020F0502020204030204" pitchFamily="34" charset="0"/>
                        </a:rPr>
                        <a:t> </a:t>
                      </a:r>
                      <a:r>
                        <a:rPr lang="el-GR" sz="2000" spc="-10">
                          <a:solidFill>
                            <a:srgbClr val="000000"/>
                          </a:solidFill>
                          <a:effectLst/>
                          <a:highlight>
                            <a:srgbClr val="00FF00"/>
                          </a:highlight>
                          <a:latin typeface="Calibri" panose="020F0502020204030204" pitchFamily="34" charset="0"/>
                          <a:ea typeface="Calibri" panose="020F0502020204030204" pitchFamily="34" charset="0"/>
                        </a:rPr>
                        <a:t>αποφοίτων</a:t>
                      </a:r>
                      <a:r>
                        <a:rPr lang="el-GR" sz="2000">
                          <a:solidFill>
                            <a:srgbClr val="000000"/>
                          </a:solidFill>
                          <a:effectLst/>
                          <a:highlight>
                            <a:srgbClr val="00FF00"/>
                          </a:highlight>
                          <a:latin typeface="Calibri" panose="020F0502020204030204" pitchFamily="34" charset="0"/>
                          <a:ea typeface="Calibri" panose="020F0502020204030204" pitchFamily="34" charset="0"/>
                        </a:rPr>
                        <a:t> του ΠΜΣ</a:t>
                      </a:r>
                      <a:endParaRPr lang="el-GR" sz="2000">
                        <a:effectLst/>
                        <a:highlight>
                          <a:srgbClr val="00FF00"/>
                        </a:highlight>
                        <a:latin typeface="Calibri" panose="020F0502020204030204" pitchFamily="34" charset="0"/>
                        <a:ea typeface="Calibri" panose="020F0502020204030204" pitchFamily="34" charset="0"/>
                      </a:endParaRPr>
                    </a:p>
                  </a:txBody>
                  <a:tcPr marL="0" marR="0" marT="0" marB="0">
                    <a:solidFill>
                      <a:schemeClr val="accent1"/>
                    </a:solidFill>
                  </a:tcPr>
                </a:tc>
                <a:tc>
                  <a:txBody>
                    <a:bodyPr/>
                    <a:lstStyle/>
                    <a:p>
                      <a:pPr marL="67945">
                        <a:spcBef>
                          <a:spcPts val="5"/>
                        </a:spcBef>
                      </a:pPr>
                      <a:r>
                        <a:rPr lang="el-GR" sz="1600" spc="-10">
                          <a:solidFill>
                            <a:srgbClr val="000000"/>
                          </a:solidFill>
                          <a:effectLst/>
                          <a:highlight>
                            <a:srgbClr val="00FF00"/>
                          </a:highlight>
                          <a:latin typeface="Calibri" panose="020F0502020204030204" pitchFamily="34" charset="0"/>
                          <a:ea typeface="Calibri" panose="020F0502020204030204" pitchFamily="34" charset="0"/>
                        </a:rPr>
                        <a:t>Σ.2.1</a:t>
                      </a:r>
                      <a:endParaRPr lang="el-GR" sz="1600">
                        <a:effectLst/>
                        <a:highlight>
                          <a:srgbClr val="00FF00"/>
                        </a:highlight>
                        <a:latin typeface="Calibri" panose="020F0502020204030204" pitchFamily="34" charset="0"/>
                        <a:ea typeface="Calibri" panose="020F0502020204030204" pitchFamily="34" charset="0"/>
                      </a:endParaRPr>
                    </a:p>
                    <a:p>
                      <a:pPr marL="67945" marR="175260">
                        <a:spcBef>
                          <a:spcPts val="5"/>
                        </a:spcBef>
                        <a:spcAft>
                          <a:spcPts val="0"/>
                        </a:spcAft>
                      </a:pPr>
                      <a:r>
                        <a:rPr lang="el-GR" sz="1600" spc="-10">
                          <a:solidFill>
                            <a:srgbClr val="000000"/>
                          </a:solidFill>
                          <a:effectLst/>
                          <a:highlight>
                            <a:srgbClr val="00FF00"/>
                          </a:highlight>
                          <a:latin typeface="Calibri" panose="020F0502020204030204" pitchFamily="34" charset="0"/>
                          <a:ea typeface="Calibri" panose="020F0502020204030204" pitchFamily="34" charset="0"/>
                        </a:rPr>
                        <a:t>Αύξηση</a:t>
                      </a:r>
                      <a:r>
                        <a:rPr lang="el-GR" sz="1600">
                          <a:solidFill>
                            <a:srgbClr val="000000"/>
                          </a:solidFill>
                          <a:effectLst/>
                          <a:highlight>
                            <a:srgbClr val="00FF00"/>
                          </a:highlight>
                          <a:latin typeface="Calibri" panose="020F0502020204030204" pitchFamily="34" charset="0"/>
                          <a:ea typeface="Calibri" panose="020F0502020204030204" pitchFamily="34" charset="0"/>
                        </a:rPr>
                        <a:t> </a:t>
                      </a:r>
                      <a:r>
                        <a:rPr lang="el-GR" sz="1600" spc="-10">
                          <a:solidFill>
                            <a:srgbClr val="000000"/>
                          </a:solidFill>
                          <a:effectLst/>
                          <a:highlight>
                            <a:srgbClr val="00FF00"/>
                          </a:highlight>
                          <a:latin typeface="Calibri" panose="020F0502020204030204" pitchFamily="34" charset="0"/>
                          <a:ea typeface="Calibri" panose="020F0502020204030204" pitchFamily="34" charset="0"/>
                        </a:rPr>
                        <a:t>αριθμού</a:t>
                      </a:r>
                      <a:r>
                        <a:rPr lang="el-GR" sz="1600">
                          <a:solidFill>
                            <a:srgbClr val="000000"/>
                          </a:solidFill>
                          <a:effectLst/>
                          <a:highlight>
                            <a:srgbClr val="00FF00"/>
                          </a:highlight>
                          <a:latin typeface="Calibri" panose="020F0502020204030204" pitchFamily="34" charset="0"/>
                          <a:ea typeface="Calibri" panose="020F0502020204030204" pitchFamily="34" charset="0"/>
                        </a:rPr>
                        <a:t> </a:t>
                      </a:r>
                      <a:r>
                        <a:rPr lang="el-GR" sz="1600" spc="-10">
                          <a:solidFill>
                            <a:srgbClr val="000000"/>
                          </a:solidFill>
                          <a:effectLst/>
                          <a:highlight>
                            <a:srgbClr val="00FF00"/>
                          </a:highlight>
                          <a:latin typeface="Calibri" panose="020F0502020204030204" pitchFamily="34" charset="0"/>
                          <a:ea typeface="Calibri" panose="020F0502020204030204" pitchFamily="34" charset="0"/>
                        </a:rPr>
                        <a:t>αποφοίτων</a:t>
                      </a:r>
                      <a:r>
                        <a:rPr lang="el-GR" sz="1600">
                          <a:solidFill>
                            <a:srgbClr val="000000"/>
                          </a:solidFill>
                          <a:effectLst/>
                          <a:highlight>
                            <a:srgbClr val="00FF00"/>
                          </a:highlight>
                          <a:latin typeface="Calibri" panose="020F0502020204030204" pitchFamily="34" charset="0"/>
                          <a:ea typeface="Calibri" panose="020F0502020204030204" pitchFamily="34" charset="0"/>
                        </a:rPr>
                        <a:t> του ΠΜΣ</a:t>
                      </a:r>
                      <a:endParaRPr lang="el-GR" sz="1600">
                        <a:effectLst/>
                        <a:highlight>
                          <a:srgbClr val="00FF00"/>
                        </a:highlight>
                        <a:latin typeface="Calibri" panose="020F0502020204030204" pitchFamily="34" charset="0"/>
                        <a:ea typeface="Calibri" panose="020F0502020204030204" pitchFamily="34" charset="0"/>
                      </a:endParaRPr>
                    </a:p>
                  </a:txBody>
                  <a:tcPr marL="0" marR="0" marT="0" marB="0"/>
                </a:tc>
                <a:tc>
                  <a:txBody>
                    <a:bodyPr/>
                    <a:lstStyle/>
                    <a:p>
                      <a:pPr marL="68580" marR="77470">
                        <a:spcBef>
                          <a:spcPts val="5"/>
                        </a:spcBef>
                      </a:pPr>
                      <a:r>
                        <a:rPr lang="el-GR" sz="1600">
                          <a:solidFill>
                            <a:srgbClr val="000000"/>
                          </a:solidFill>
                          <a:effectLst/>
                          <a:latin typeface="Calibri" panose="020F0502020204030204" pitchFamily="34" charset="0"/>
                          <a:ea typeface="Calibri" panose="020F0502020204030204" pitchFamily="34" charset="0"/>
                        </a:rPr>
                        <a:t>Δ.05.21</a:t>
                      </a:r>
                      <a:r>
                        <a:rPr lang="el-GR" sz="1600" spc="-55">
                          <a:solidFill>
                            <a:srgbClr val="000000"/>
                          </a:solidFill>
                          <a:effectLst/>
                          <a:latin typeface="Calibri" panose="020F0502020204030204" pitchFamily="34" charset="0"/>
                          <a:ea typeface="Calibri" panose="020F0502020204030204" pitchFamily="34" charset="0"/>
                        </a:rPr>
                        <a:t> </a:t>
                      </a:r>
                      <a:r>
                        <a:rPr lang="el-GR" sz="1600">
                          <a:solidFill>
                            <a:srgbClr val="000000"/>
                          </a:solidFill>
                          <a:effectLst/>
                          <a:latin typeface="Calibri" panose="020F0502020204030204" pitchFamily="34" charset="0"/>
                          <a:ea typeface="Calibri" panose="020F0502020204030204" pitchFamily="34" charset="0"/>
                        </a:rPr>
                        <a:t>Ετήσιο </a:t>
                      </a:r>
                      <a:r>
                        <a:rPr lang="el-GR" sz="1600" spc="-10">
                          <a:solidFill>
                            <a:srgbClr val="000000"/>
                          </a:solidFill>
                          <a:effectLst/>
                          <a:latin typeface="Calibri" panose="020F0502020204030204" pitchFamily="34" charset="0"/>
                          <a:ea typeface="Calibri" panose="020F0502020204030204" pitchFamily="34" charset="0"/>
                        </a:rPr>
                        <a:t>ποσοστό</a:t>
                      </a:r>
                      <a:r>
                        <a:rPr lang="el-GR" sz="1600">
                          <a:solidFill>
                            <a:srgbClr val="000000"/>
                          </a:solidFill>
                          <a:effectLst/>
                          <a:latin typeface="Calibri" panose="020F0502020204030204" pitchFamily="34" charset="0"/>
                          <a:ea typeface="Calibri" panose="020F0502020204030204" pitchFamily="34" charset="0"/>
                        </a:rPr>
                        <a:t> </a:t>
                      </a:r>
                      <a:r>
                        <a:rPr lang="el-GR" sz="1600" spc="-10">
                          <a:solidFill>
                            <a:srgbClr val="000000"/>
                          </a:solidFill>
                          <a:effectLst/>
                          <a:latin typeface="Calibri" panose="020F0502020204030204" pitchFamily="34" charset="0"/>
                          <a:ea typeface="Calibri" panose="020F0502020204030204" pitchFamily="34" charset="0"/>
                        </a:rPr>
                        <a:t>αποφοίτων</a:t>
                      </a:r>
                      <a:r>
                        <a:rPr lang="el-GR" sz="1600">
                          <a:solidFill>
                            <a:srgbClr val="000000"/>
                          </a:solidFill>
                          <a:effectLst/>
                          <a:latin typeface="Calibri" panose="020F0502020204030204" pitchFamily="34" charset="0"/>
                          <a:ea typeface="Calibri" panose="020F0502020204030204" pitchFamily="34" charset="0"/>
                        </a:rPr>
                        <a:t> προς τους </a:t>
                      </a:r>
                      <a:r>
                        <a:rPr lang="el-GR" sz="1600" spc="-10">
                          <a:solidFill>
                            <a:srgbClr val="000000"/>
                          </a:solidFill>
                          <a:effectLst/>
                          <a:latin typeface="Calibri" panose="020F0502020204030204" pitchFamily="34" charset="0"/>
                          <a:ea typeface="Calibri" panose="020F0502020204030204" pitchFamily="34" charset="0"/>
                        </a:rPr>
                        <a:t>εγγεγραμμένο</a:t>
                      </a:r>
                      <a:r>
                        <a:rPr lang="el-GR" sz="1600">
                          <a:solidFill>
                            <a:srgbClr val="000000"/>
                          </a:solidFill>
                          <a:effectLst/>
                          <a:latin typeface="Calibri" panose="020F0502020204030204" pitchFamily="34" charset="0"/>
                          <a:ea typeface="Calibri" panose="020F0502020204030204" pitchFamily="34" charset="0"/>
                        </a:rPr>
                        <a:t> </a:t>
                      </a:r>
                      <a:r>
                        <a:rPr lang="el-GR" sz="1600" spc="-30" err="1">
                          <a:solidFill>
                            <a:srgbClr val="000000"/>
                          </a:solidFill>
                          <a:effectLst/>
                          <a:latin typeface="Calibri" panose="020F0502020204030204" pitchFamily="34" charset="0"/>
                          <a:ea typeface="Calibri" panose="020F0502020204030204" pitchFamily="34" charset="0"/>
                        </a:rPr>
                        <a:t>υς</a:t>
                      </a:r>
                      <a:endParaRPr lang="el-GR" sz="1600">
                        <a:effectLst/>
                        <a:latin typeface="Calibri" panose="020F0502020204030204" pitchFamily="34" charset="0"/>
                        <a:ea typeface="Calibri" panose="020F0502020204030204" pitchFamily="34" charset="0"/>
                      </a:endParaRPr>
                    </a:p>
                  </a:txBody>
                  <a:tcPr marL="0" marR="0" marT="0" marB="0"/>
                </a:tc>
                <a:tc>
                  <a:txBody>
                    <a:bodyPr/>
                    <a:lstStyle/>
                    <a:p>
                      <a:pPr marL="68580">
                        <a:spcBef>
                          <a:spcPts val="5"/>
                        </a:spcBef>
                      </a:pPr>
                      <a:r>
                        <a:rPr lang="el-GR" sz="1600" spc="-10">
                          <a:solidFill>
                            <a:srgbClr val="000000"/>
                          </a:solidFill>
                          <a:effectLst/>
                          <a:highlight>
                            <a:srgbClr val="00FF00"/>
                          </a:highlight>
                          <a:latin typeface="Calibri" panose="020F0502020204030204" pitchFamily="34" charset="0"/>
                          <a:ea typeface="Calibri" panose="020F0502020204030204" pitchFamily="34" charset="0"/>
                        </a:rPr>
                        <a:t>40</a:t>
                      </a:r>
                      <a:r>
                        <a:rPr lang="en-US" sz="1600" spc="-10">
                          <a:solidFill>
                            <a:srgbClr val="000000"/>
                          </a:solidFill>
                          <a:effectLst/>
                          <a:highlight>
                            <a:srgbClr val="00FF00"/>
                          </a:highlight>
                          <a:latin typeface="Calibri" panose="020F0502020204030204" pitchFamily="34" charset="0"/>
                          <a:ea typeface="Calibri" panose="020F0502020204030204" pitchFamily="34" charset="0"/>
                        </a:rPr>
                        <a:t>%</a:t>
                      </a:r>
                      <a:endParaRPr lang="el-GR" sz="1600">
                        <a:effectLst/>
                        <a:highlight>
                          <a:srgbClr val="00FF00"/>
                        </a:highlight>
                        <a:latin typeface="Calibri" panose="020F0502020204030204" pitchFamily="34" charset="0"/>
                        <a:ea typeface="Calibri" panose="020F0502020204030204" pitchFamily="34" charset="0"/>
                      </a:endParaRPr>
                    </a:p>
                  </a:txBody>
                  <a:tcPr marL="0" marR="0" marT="0" marB="0"/>
                </a:tc>
                <a:tc>
                  <a:txBody>
                    <a:bodyPr/>
                    <a:lstStyle/>
                    <a:p>
                      <a:pPr marL="68580">
                        <a:spcBef>
                          <a:spcPts val="5"/>
                        </a:spcBef>
                      </a:pPr>
                      <a:r>
                        <a:rPr lang="en-US" sz="1600" spc="-25">
                          <a:solidFill>
                            <a:srgbClr val="000000"/>
                          </a:solidFill>
                          <a:effectLst/>
                          <a:highlight>
                            <a:srgbClr val="00FF00"/>
                          </a:highlight>
                          <a:latin typeface="Calibri" panose="020F0502020204030204" pitchFamily="34" charset="0"/>
                          <a:ea typeface="Calibri" panose="020F0502020204030204" pitchFamily="34" charset="0"/>
                        </a:rPr>
                        <a:t>4</a:t>
                      </a:r>
                      <a:r>
                        <a:rPr lang="el-GR" sz="1600" spc="-25">
                          <a:solidFill>
                            <a:srgbClr val="000000"/>
                          </a:solidFill>
                          <a:effectLst/>
                          <a:highlight>
                            <a:srgbClr val="00FF00"/>
                          </a:highlight>
                          <a:latin typeface="Calibri" panose="020F0502020204030204" pitchFamily="34" charset="0"/>
                          <a:ea typeface="Calibri" panose="020F0502020204030204" pitchFamily="34" charset="0"/>
                        </a:rPr>
                        <a:t>1</a:t>
                      </a:r>
                      <a:r>
                        <a:rPr lang="en-US" sz="1600" spc="-25">
                          <a:solidFill>
                            <a:srgbClr val="000000"/>
                          </a:solidFill>
                          <a:effectLst/>
                          <a:highlight>
                            <a:srgbClr val="00FF00"/>
                          </a:highlight>
                          <a:latin typeface="Calibri" panose="020F0502020204030204" pitchFamily="34" charset="0"/>
                          <a:ea typeface="Calibri" panose="020F0502020204030204" pitchFamily="34" charset="0"/>
                        </a:rPr>
                        <a:t>%</a:t>
                      </a:r>
                      <a:endParaRPr lang="el-GR" sz="1600">
                        <a:effectLst/>
                        <a:highlight>
                          <a:srgbClr val="00FF00"/>
                        </a:highlight>
                        <a:latin typeface="Calibri" panose="020F0502020204030204" pitchFamily="34" charset="0"/>
                        <a:ea typeface="Calibri" panose="020F0502020204030204" pitchFamily="34" charset="0"/>
                      </a:endParaRPr>
                    </a:p>
                  </a:txBody>
                  <a:tcPr marL="0" marR="0" marT="0" marB="0"/>
                </a:tc>
                <a:tc>
                  <a:txBody>
                    <a:bodyPr/>
                    <a:lstStyle/>
                    <a:p>
                      <a:pPr marL="0" marR="214630" lvl="0" indent="0" algn="l">
                        <a:spcBef>
                          <a:spcPts val="5"/>
                        </a:spcBef>
                        <a:spcAft>
                          <a:spcPts val="0"/>
                        </a:spcAft>
                        <a:buSzPts val="900"/>
                        <a:buFont typeface="Calibri" panose="020F0502020204030204" pitchFamily="34" charset="0"/>
                        <a:buNone/>
                        <a:tabLst>
                          <a:tab pos="180340" algn="l"/>
                        </a:tabLst>
                      </a:pPr>
                      <a:r>
                        <a:rPr lang="el-GR" sz="1600" spc="-10">
                          <a:solidFill>
                            <a:srgbClr val="000000"/>
                          </a:solidFill>
                          <a:effectLst/>
                          <a:highlight>
                            <a:srgbClr val="00FF00"/>
                          </a:highlight>
                          <a:latin typeface="Calibri"/>
                          <a:ea typeface="Calibri"/>
                        </a:rPr>
                        <a:t>Α</a:t>
                      </a:r>
                      <a:r>
                        <a:rPr lang="en-US" sz="1600" spc="-10">
                          <a:solidFill>
                            <a:srgbClr val="000000"/>
                          </a:solidFill>
                          <a:effectLst/>
                          <a:highlight>
                            <a:srgbClr val="00FF00"/>
                          </a:highlight>
                          <a:latin typeface="Calibri"/>
                          <a:ea typeface="Calibri"/>
                        </a:rPr>
                        <a:t>να</a:t>
                      </a:r>
                      <a:r>
                        <a:rPr lang="en-US" sz="1600" spc="-10" err="1">
                          <a:solidFill>
                            <a:srgbClr val="000000"/>
                          </a:solidFill>
                          <a:effectLst/>
                          <a:highlight>
                            <a:srgbClr val="00FF00"/>
                          </a:highlight>
                          <a:latin typeface="Calibri"/>
                          <a:ea typeface="Calibri"/>
                        </a:rPr>
                        <a:t>μόρφωση</a:t>
                      </a:r>
                      <a:r>
                        <a:rPr lang="en-US" sz="1600" spc="-5">
                          <a:solidFill>
                            <a:srgbClr val="000000"/>
                          </a:solidFill>
                          <a:effectLst/>
                          <a:highlight>
                            <a:srgbClr val="00FF00"/>
                          </a:highlight>
                          <a:latin typeface="Calibri"/>
                          <a:ea typeface="Calibri"/>
                        </a:rPr>
                        <a:t> </a:t>
                      </a:r>
                      <a:r>
                        <a:rPr lang="en-US" sz="1600" spc="-10">
                          <a:solidFill>
                            <a:srgbClr val="000000"/>
                          </a:solidFill>
                          <a:effectLst/>
                          <a:highlight>
                            <a:srgbClr val="00FF00"/>
                          </a:highlight>
                          <a:latin typeface="Calibri"/>
                          <a:ea typeface="Calibri"/>
                        </a:rPr>
                        <a:t>π</a:t>
                      </a:r>
                      <a:r>
                        <a:rPr lang="en-US" sz="1600" spc="-10" err="1">
                          <a:solidFill>
                            <a:srgbClr val="000000"/>
                          </a:solidFill>
                          <a:effectLst/>
                          <a:highlight>
                            <a:srgbClr val="00FF00"/>
                          </a:highlight>
                          <a:latin typeface="Calibri"/>
                          <a:ea typeface="Calibri"/>
                        </a:rPr>
                        <a:t>ρογράμμ</a:t>
                      </a:r>
                      <a:r>
                        <a:rPr lang="en-US" sz="1600" spc="-10">
                          <a:solidFill>
                            <a:srgbClr val="000000"/>
                          </a:solidFill>
                          <a:effectLst/>
                          <a:highlight>
                            <a:srgbClr val="00FF00"/>
                          </a:highlight>
                          <a:latin typeface="Calibri"/>
                          <a:ea typeface="Calibri"/>
                        </a:rPr>
                        <a:t>α</a:t>
                      </a:r>
                      <a:r>
                        <a:rPr lang="en-US" sz="1600" spc="-10" err="1">
                          <a:solidFill>
                            <a:srgbClr val="000000"/>
                          </a:solidFill>
                          <a:effectLst/>
                          <a:highlight>
                            <a:srgbClr val="00FF00"/>
                          </a:highlight>
                          <a:latin typeface="Calibri"/>
                          <a:ea typeface="Calibri"/>
                        </a:rPr>
                        <a:t>τος</a:t>
                      </a:r>
                      <a:r>
                        <a:rPr lang="en-US" sz="1600" spc="-5">
                          <a:solidFill>
                            <a:srgbClr val="000000"/>
                          </a:solidFill>
                          <a:effectLst/>
                          <a:highlight>
                            <a:srgbClr val="00FF00"/>
                          </a:highlight>
                          <a:latin typeface="Calibri"/>
                          <a:ea typeface="Calibri"/>
                        </a:rPr>
                        <a:t> </a:t>
                      </a:r>
                      <a:r>
                        <a:rPr lang="en-US" sz="1600" spc="-10">
                          <a:solidFill>
                            <a:srgbClr val="000000"/>
                          </a:solidFill>
                          <a:effectLst/>
                          <a:highlight>
                            <a:srgbClr val="00FF00"/>
                          </a:highlight>
                          <a:latin typeface="Calibri"/>
                          <a:ea typeface="Calibri"/>
                        </a:rPr>
                        <a:t>σπ</a:t>
                      </a:r>
                      <a:r>
                        <a:rPr lang="en-US" sz="1600" spc="-10" err="1">
                          <a:solidFill>
                            <a:srgbClr val="000000"/>
                          </a:solidFill>
                          <a:effectLst/>
                          <a:highlight>
                            <a:srgbClr val="00FF00"/>
                          </a:highlight>
                          <a:latin typeface="Calibri"/>
                          <a:ea typeface="Calibri"/>
                        </a:rPr>
                        <a:t>ουδών</a:t>
                      </a:r>
                      <a:endParaRPr lang="el-GR" sz="1600" spc="-5" err="1">
                        <a:effectLst/>
                        <a:highlight>
                          <a:srgbClr val="00FF00"/>
                        </a:highlight>
                        <a:latin typeface="Calibri"/>
                        <a:ea typeface="Calibri"/>
                      </a:endParaRPr>
                    </a:p>
                  </a:txBody>
                  <a:tcPr marL="0" marR="0" marT="0" marB="0"/>
                </a:tc>
                <a:tc>
                  <a:txBody>
                    <a:bodyPr/>
                    <a:lstStyle/>
                    <a:p>
                      <a:pPr marL="0" marR="173990" lvl="0" indent="0" algn="l">
                        <a:spcBef>
                          <a:spcPts val="5"/>
                        </a:spcBef>
                        <a:spcAft>
                          <a:spcPts val="0"/>
                        </a:spcAft>
                        <a:buSzPts val="900"/>
                        <a:buFont typeface="Calibri" panose="020F0502020204030204" pitchFamily="34" charset="0"/>
                        <a:buNone/>
                        <a:tabLst>
                          <a:tab pos="180340" algn="l"/>
                        </a:tabLst>
                      </a:pPr>
                      <a:r>
                        <a:rPr lang="el-GR" sz="1600" spc="-10">
                          <a:solidFill>
                            <a:srgbClr val="000000"/>
                          </a:solidFill>
                          <a:effectLst/>
                          <a:latin typeface="Calibri" panose="020F0502020204030204" pitchFamily="34" charset="0"/>
                          <a:ea typeface="Calibri" panose="020F0502020204030204" pitchFamily="34" charset="0"/>
                        </a:rPr>
                        <a:t>Διευθυντής,</a:t>
                      </a:r>
                      <a:r>
                        <a:rPr lang="el-GR" sz="1600" spc="-5">
                          <a:solidFill>
                            <a:srgbClr val="000000"/>
                          </a:solidFill>
                          <a:effectLst/>
                          <a:latin typeface="Calibri" panose="020F0502020204030204" pitchFamily="34" charset="0"/>
                          <a:ea typeface="Calibri" panose="020F0502020204030204" pitchFamily="34" charset="0"/>
                        </a:rPr>
                        <a:t> ΣΕ του ΠΜΣ, Διδάσκοντες </a:t>
                      </a:r>
                      <a:r>
                        <a:rPr lang="el-GR" sz="1600" spc="-10">
                          <a:solidFill>
                            <a:srgbClr val="000000"/>
                          </a:solidFill>
                          <a:effectLst/>
                          <a:latin typeface="Calibri" panose="020F0502020204030204" pitchFamily="34" charset="0"/>
                          <a:ea typeface="Calibri" panose="020F0502020204030204" pitchFamily="34" charset="0"/>
                        </a:rPr>
                        <a:t>Συνέλευση</a:t>
                      </a:r>
                      <a:r>
                        <a:rPr lang="el-GR" sz="1600" spc="-5">
                          <a:solidFill>
                            <a:srgbClr val="000000"/>
                          </a:solidFill>
                          <a:effectLst/>
                          <a:latin typeface="Calibri" panose="020F0502020204030204" pitchFamily="34" charset="0"/>
                          <a:ea typeface="Calibri" panose="020F0502020204030204" pitchFamily="34" charset="0"/>
                        </a:rPr>
                        <a:t> </a:t>
                      </a:r>
                      <a:r>
                        <a:rPr lang="el-GR" sz="1600" spc="-10">
                          <a:solidFill>
                            <a:srgbClr val="000000"/>
                          </a:solidFill>
                          <a:effectLst/>
                          <a:latin typeface="Calibri" panose="020F0502020204030204" pitchFamily="34" charset="0"/>
                          <a:ea typeface="Calibri" panose="020F0502020204030204" pitchFamily="34" charset="0"/>
                        </a:rPr>
                        <a:t>Τμήματος</a:t>
                      </a:r>
                      <a:endParaRPr lang="el-GR" sz="1600" spc="-5">
                        <a:effectLst/>
                        <a:latin typeface="Calibri" panose="020F0502020204030204" pitchFamily="34" charset="0"/>
                        <a:ea typeface="Calibri" panose="020F0502020204030204" pitchFamily="34" charset="0"/>
                      </a:endParaRPr>
                    </a:p>
                  </a:txBody>
                  <a:tcPr marL="0" marR="0" marT="0" marB="0"/>
                </a:tc>
                <a:tc>
                  <a:txBody>
                    <a:bodyPr/>
                    <a:lstStyle/>
                    <a:p>
                      <a:pPr marL="68580" marR="1905" algn="ctr">
                        <a:spcBef>
                          <a:spcPts val="5"/>
                        </a:spcBef>
                        <a:spcAft>
                          <a:spcPts val="0"/>
                        </a:spcAft>
                      </a:pPr>
                      <a:endParaRPr lang="el-GR" sz="1600" spc="-10">
                        <a:solidFill>
                          <a:srgbClr val="000000"/>
                        </a:solidFill>
                        <a:effectLst/>
                        <a:latin typeface="Calibri" panose="020F0502020204030204" pitchFamily="34" charset="0"/>
                        <a:ea typeface="Calibri" panose="020F0502020204030204" pitchFamily="34" charset="0"/>
                      </a:endParaRPr>
                    </a:p>
                    <a:p>
                      <a:pPr marL="68580" marR="1905" algn="ctr">
                        <a:spcBef>
                          <a:spcPts val="5"/>
                        </a:spcBef>
                        <a:spcAft>
                          <a:spcPts val="0"/>
                        </a:spcAft>
                      </a:pPr>
                      <a:endParaRPr lang="el-GR" sz="1600" spc="-10">
                        <a:solidFill>
                          <a:srgbClr val="000000"/>
                        </a:solidFill>
                        <a:effectLst/>
                        <a:latin typeface="Calibri" panose="020F0502020204030204" pitchFamily="34" charset="0"/>
                        <a:ea typeface="Calibri" panose="020F0502020204030204" pitchFamily="34" charset="0"/>
                      </a:endParaRPr>
                    </a:p>
                    <a:p>
                      <a:pPr marL="68580" marR="1905" algn="ctr">
                        <a:spcBef>
                          <a:spcPts val="5"/>
                        </a:spcBef>
                        <a:spcAft>
                          <a:spcPts val="0"/>
                        </a:spcAft>
                      </a:pPr>
                      <a:endParaRPr lang="el-GR" sz="1600" spc="-10">
                        <a:solidFill>
                          <a:srgbClr val="000000"/>
                        </a:solidFill>
                        <a:effectLst/>
                        <a:latin typeface="Calibri" panose="020F0502020204030204" pitchFamily="34" charset="0"/>
                        <a:ea typeface="Calibri" panose="020F0502020204030204" pitchFamily="34" charset="0"/>
                      </a:endParaRPr>
                    </a:p>
                    <a:p>
                      <a:pPr marL="68580" marR="1905" algn="ctr">
                        <a:spcBef>
                          <a:spcPts val="5"/>
                        </a:spcBef>
                        <a:spcAft>
                          <a:spcPts val="0"/>
                        </a:spcAft>
                      </a:pPr>
                      <a:endParaRPr lang="el-GR" sz="1600" spc="-10">
                        <a:solidFill>
                          <a:srgbClr val="000000"/>
                        </a:solidFill>
                        <a:effectLst/>
                        <a:latin typeface="Calibri" panose="020F0502020204030204" pitchFamily="34" charset="0"/>
                        <a:ea typeface="Calibri" panose="020F0502020204030204" pitchFamily="34" charset="0"/>
                      </a:endParaRPr>
                    </a:p>
                    <a:p>
                      <a:pPr marL="68580" marR="1905" algn="ctr">
                        <a:spcBef>
                          <a:spcPts val="5"/>
                        </a:spcBef>
                        <a:spcAft>
                          <a:spcPts val="0"/>
                        </a:spcAft>
                      </a:pPr>
                      <a:endParaRPr lang="el-GR" sz="1600" spc="-10">
                        <a:solidFill>
                          <a:srgbClr val="000000"/>
                        </a:solidFill>
                        <a:effectLst/>
                        <a:latin typeface="Calibri" panose="020F0502020204030204" pitchFamily="34" charset="0"/>
                        <a:ea typeface="Calibri" panose="020F0502020204030204" pitchFamily="34" charset="0"/>
                      </a:endParaRPr>
                    </a:p>
                    <a:p>
                      <a:pPr marL="68580" marR="1905" algn="ctr">
                        <a:spcBef>
                          <a:spcPts val="5"/>
                        </a:spcBef>
                        <a:spcAft>
                          <a:spcPts val="0"/>
                        </a:spcAft>
                      </a:pPr>
                      <a:r>
                        <a:rPr lang="en-US" sz="1600" spc="-10">
                          <a:solidFill>
                            <a:srgbClr val="000000"/>
                          </a:solidFill>
                          <a:effectLst/>
                          <a:highlight>
                            <a:srgbClr val="00FF00"/>
                          </a:highlight>
                          <a:latin typeface="Calibri"/>
                          <a:ea typeface="Calibri"/>
                        </a:rPr>
                        <a:t>31/12/2025</a:t>
                      </a:r>
                      <a:endParaRPr lang="el-GR" sz="1600">
                        <a:effectLst/>
                        <a:highlight>
                          <a:srgbClr val="00FF00"/>
                        </a:highlight>
                        <a:latin typeface="Calibri"/>
                        <a:ea typeface="Calibri"/>
                      </a:endParaRPr>
                    </a:p>
                  </a:txBody>
                  <a:tcPr marL="0" marR="0" marT="0" marB="0"/>
                </a:tc>
                <a:extLst>
                  <a:ext uri="{0D108BD9-81ED-4DB2-BD59-A6C34878D82A}">
                    <a16:rowId xmlns:a16="http://schemas.microsoft.com/office/drawing/2014/main" val="3290303570"/>
                  </a:ext>
                </a:extLst>
              </a:tr>
            </a:tbl>
          </a:graphicData>
        </a:graphic>
      </p:graphicFrame>
      <p:sp>
        <p:nvSpPr>
          <p:cNvPr id="5" name="Θέση υποσέλιδου 4">
            <a:extLst>
              <a:ext uri="{FF2B5EF4-FFF2-40B4-BE49-F238E27FC236}">
                <a16:creationId xmlns:a16="http://schemas.microsoft.com/office/drawing/2014/main" id="{545D38A9-2014-492C-8014-3E5BD48C46F5}"/>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143941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EC4651-8D30-4C8B-AF24-EE261CCD42D6}"/>
              </a:ext>
            </a:extLst>
          </p:cNvPr>
          <p:cNvSpPr>
            <a:spLocks noGrp="1"/>
          </p:cNvSpPr>
          <p:nvPr>
            <p:ph type="title"/>
          </p:nvPr>
        </p:nvSpPr>
        <p:spPr>
          <a:xfrm>
            <a:off x="838200" y="365125"/>
            <a:ext cx="10841610" cy="777875"/>
          </a:xfrm>
        </p:spPr>
        <p:txBody>
          <a:bodyPr>
            <a:normAutofit fontScale="90000"/>
          </a:bodyPr>
          <a:lstStyle/>
          <a:p>
            <a:r>
              <a:rPr lang="el-GR" b="1"/>
              <a:t>Παράδειγμα σύνταξης </a:t>
            </a:r>
            <a:r>
              <a:rPr lang="el-GR" b="1" err="1"/>
              <a:t>στοχοθεσίας</a:t>
            </a:r>
            <a:r>
              <a:rPr lang="el-GR" b="1"/>
              <a:t> ΠΠΣ (χωρίς σφάλματα)</a:t>
            </a:r>
          </a:p>
        </p:txBody>
      </p:sp>
      <p:graphicFrame>
        <p:nvGraphicFramePr>
          <p:cNvPr id="4" name="Πίνακας 4">
            <a:extLst>
              <a:ext uri="{FF2B5EF4-FFF2-40B4-BE49-F238E27FC236}">
                <a16:creationId xmlns:a16="http://schemas.microsoft.com/office/drawing/2014/main" id="{AA7F7D5A-78CC-4CFC-85D7-B00D67A3D36C}"/>
              </a:ext>
            </a:extLst>
          </p:cNvPr>
          <p:cNvGraphicFramePr>
            <a:graphicFrameLocks noGrp="1"/>
          </p:cNvGraphicFramePr>
          <p:nvPr>
            <p:ph idx="1"/>
            <p:extLst>
              <p:ext uri="{D42A27DB-BD31-4B8C-83A1-F6EECF244321}">
                <p14:modId xmlns:p14="http://schemas.microsoft.com/office/powerpoint/2010/main" val="352736501"/>
              </p:ext>
            </p:extLst>
          </p:nvPr>
        </p:nvGraphicFramePr>
        <p:xfrm>
          <a:off x="753359" y="1432551"/>
          <a:ext cx="11087102" cy="4189984"/>
        </p:xfrm>
        <a:graphic>
          <a:graphicData uri="http://schemas.openxmlformats.org/drawingml/2006/table">
            <a:tbl>
              <a:tblPr firstRow="1" bandRow="1">
                <a:tableStyleId>{5C22544A-7EE6-4342-B048-85BDC9FD1C3A}</a:tableStyleId>
              </a:tblPr>
              <a:tblGrid>
                <a:gridCol w="1385888">
                  <a:extLst>
                    <a:ext uri="{9D8B030D-6E8A-4147-A177-3AD203B41FA5}">
                      <a16:colId xmlns:a16="http://schemas.microsoft.com/office/drawing/2014/main" val="2411727580"/>
                    </a:ext>
                  </a:extLst>
                </a:gridCol>
                <a:gridCol w="1474304">
                  <a:extLst>
                    <a:ext uri="{9D8B030D-6E8A-4147-A177-3AD203B41FA5}">
                      <a16:colId xmlns:a16="http://schemas.microsoft.com/office/drawing/2014/main" val="3573810435"/>
                    </a:ext>
                  </a:extLst>
                </a:gridCol>
                <a:gridCol w="1683232">
                  <a:extLst>
                    <a:ext uri="{9D8B030D-6E8A-4147-A177-3AD203B41FA5}">
                      <a16:colId xmlns:a16="http://schemas.microsoft.com/office/drawing/2014/main" val="2738739069"/>
                    </a:ext>
                  </a:extLst>
                </a:gridCol>
                <a:gridCol w="1189862">
                  <a:extLst>
                    <a:ext uri="{9D8B030D-6E8A-4147-A177-3AD203B41FA5}">
                      <a16:colId xmlns:a16="http://schemas.microsoft.com/office/drawing/2014/main" val="1505301241"/>
                    </a:ext>
                  </a:extLst>
                </a:gridCol>
                <a:gridCol w="667512">
                  <a:extLst>
                    <a:ext uri="{9D8B030D-6E8A-4147-A177-3AD203B41FA5}">
                      <a16:colId xmlns:a16="http://schemas.microsoft.com/office/drawing/2014/main" val="2868159847"/>
                    </a:ext>
                  </a:extLst>
                </a:gridCol>
                <a:gridCol w="1914528">
                  <a:extLst>
                    <a:ext uri="{9D8B030D-6E8A-4147-A177-3AD203B41FA5}">
                      <a16:colId xmlns:a16="http://schemas.microsoft.com/office/drawing/2014/main" val="2309630370"/>
                    </a:ext>
                  </a:extLst>
                </a:gridCol>
                <a:gridCol w="1385888">
                  <a:extLst>
                    <a:ext uri="{9D8B030D-6E8A-4147-A177-3AD203B41FA5}">
                      <a16:colId xmlns:a16="http://schemas.microsoft.com/office/drawing/2014/main" val="1864820393"/>
                    </a:ext>
                  </a:extLst>
                </a:gridCol>
                <a:gridCol w="1385888">
                  <a:extLst>
                    <a:ext uri="{9D8B030D-6E8A-4147-A177-3AD203B41FA5}">
                      <a16:colId xmlns:a16="http://schemas.microsoft.com/office/drawing/2014/main" val="3684655948"/>
                    </a:ext>
                  </a:extLst>
                </a:gridCol>
              </a:tblGrid>
              <a:tr h="370840">
                <a:tc>
                  <a:txBody>
                    <a:bodyPr/>
                    <a:lstStyle/>
                    <a:p>
                      <a:pPr>
                        <a:lnSpc>
                          <a:spcPct val="107000"/>
                        </a:lnSpc>
                        <a:spcAft>
                          <a:spcPts val="800"/>
                        </a:spcAft>
                      </a:pPr>
                      <a:r>
                        <a:rPr lang="el-GR" sz="1100" b="1">
                          <a:effectLst/>
                          <a:latin typeface="Calibri" panose="020F0502020204030204" pitchFamily="34" charset="0"/>
                          <a:ea typeface="Calibri" panose="020F0502020204030204" pitchFamily="34" charset="0"/>
                          <a:cs typeface="Times New Roman" panose="02020603050405020304" pitchFamily="18" charset="0"/>
                        </a:rPr>
                        <a:t>ΣΤΡΑΤΗΓΙΚΟΣ ΣΤΟΧΟΣ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ΣΤΟΧΟΙ</a:t>
                      </a: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ΠΟΙΟΤΗΤΑΣ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ΜΕΤΡΗΣΗ</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(δείκτης)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ΤΙΜΗ ΒΑΣΗΣ (τρέχουσα τιμή)</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ΤΙΜΗ ΣΤΟΧΟΥ</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ΕΝΕΡΓΕΙΕΣ/ΔΡΑΣΕΙΣ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 πρέπει να κάνουμε για να πετύχουμε τα προσδοκώμενα αποτελέσματα;)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ΥΠΕΥΘΥΝΟΤΗΤΕΣ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(Ποιος αναλαμβάνει κάθε ενέργεια;)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ΧΡΟΝΟ</a:t>
                      </a:r>
                      <a:r>
                        <a:rPr lang="en-US"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ΔΙΑΓΡΑΜΜΑ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(Πότε;)</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313800502"/>
                  </a:ext>
                </a:extLst>
              </a:tr>
              <a:tr h="1112520">
                <a:tc>
                  <a:txBody>
                    <a:bodyPr/>
                    <a:lstStyle/>
                    <a:p>
                      <a:endParaRPr lang="el-GR" sz="1800" kern="1200">
                        <a:solidFill>
                          <a:schemeClr val="bg1"/>
                        </a:solidFill>
                        <a:effectLst/>
                        <a:latin typeface="+mn-lt"/>
                        <a:ea typeface="+mn-ea"/>
                        <a:cs typeface="+mn-cs"/>
                      </a:endParaRPr>
                    </a:p>
                    <a:p>
                      <a:endParaRPr lang="el-GR" sz="1800" kern="1200">
                        <a:solidFill>
                          <a:schemeClr val="bg1"/>
                        </a:solidFill>
                        <a:effectLst/>
                        <a:latin typeface="+mn-lt"/>
                        <a:ea typeface="+mn-ea"/>
                        <a:cs typeface="+mn-cs"/>
                      </a:endParaRPr>
                    </a:p>
                    <a:p>
                      <a:endParaRPr lang="el-GR" sz="1800" kern="1200">
                        <a:solidFill>
                          <a:schemeClr val="bg1"/>
                        </a:solidFill>
                        <a:effectLst/>
                        <a:latin typeface="+mn-lt"/>
                        <a:ea typeface="+mn-ea"/>
                        <a:cs typeface="+mn-cs"/>
                      </a:endParaRPr>
                    </a:p>
                    <a:p>
                      <a:endParaRPr lang="el-GR" sz="1800" kern="1200">
                        <a:solidFill>
                          <a:schemeClr val="bg1"/>
                        </a:solidFill>
                        <a:effectLst/>
                        <a:latin typeface="+mn-lt"/>
                        <a:ea typeface="+mn-ea"/>
                        <a:cs typeface="+mn-cs"/>
                      </a:endParaRPr>
                    </a:p>
                    <a:p>
                      <a:pPr rtl="0" eaLnBrk="1" latinLnBrk="0" hangingPunct="1"/>
                      <a:endParaRPr lang="el-GR">
                        <a:effectLst/>
                      </a:endParaRPr>
                    </a:p>
                    <a:p>
                      <a:pPr rtl="0" eaLnBrk="1" latinLnBrk="0" hangingPunct="1"/>
                      <a:r>
                        <a:rPr lang="el-GR" sz="1800" kern="1200">
                          <a:solidFill>
                            <a:schemeClr val="dk1"/>
                          </a:solidFill>
                          <a:effectLst/>
                          <a:latin typeface="+mn-lt"/>
                          <a:ea typeface="+mn-ea"/>
                          <a:cs typeface="+mn-cs"/>
                        </a:rPr>
                        <a:t>Σ.1</a:t>
                      </a:r>
                      <a:r>
                        <a:rPr lang="el-GR" sz="1800" b="1" kern="1200">
                          <a:solidFill>
                            <a:schemeClr val="dk1"/>
                          </a:solidFill>
                          <a:effectLst/>
                          <a:latin typeface="+mn-lt"/>
                          <a:ea typeface="+mn-ea"/>
                          <a:cs typeface="+mn-cs"/>
                        </a:rPr>
                        <a:t>Παρακολούθηση της προόδου των φο</a:t>
                      </a:r>
                      <a:r>
                        <a:rPr lang="el-GR" sz="1800" b="1" kern="1200" cap="small">
                          <a:solidFill>
                            <a:schemeClr val="dk1"/>
                          </a:solidFill>
                          <a:effectLst/>
                          <a:latin typeface="+mn-lt"/>
                          <a:ea typeface="+mn-ea"/>
                          <a:cs typeface="+mn-cs"/>
                        </a:rPr>
                        <a:t>ι</a:t>
                      </a:r>
                      <a:r>
                        <a:rPr lang="el-GR" sz="1800" b="1" kern="1200">
                          <a:solidFill>
                            <a:schemeClr val="dk1"/>
                          </a:solidFill>
                          <a:effectLst/>
                          <a:latin typeface="+mn-lt"/>
                          <a:ea typeface="+mn-ea"/>
                          <a:cs typeface="+mn-cs"/>
                        </a:rPr>
                        <a:t>τητών</a:t>
                      </a:r>
                      <a:endParaRPr lang="el-GR">
                        <a:effectLst/>
                      </a:endParaRPr>
                    </a:p>
                    <a:p>
                      <a:endParaRPr lang="el-GR" sz="1800" kern="1200">
                        <a:solidFill>
                          <a:schemeClr val="bg1"/>
                        </a:solidFill>
                        <a:effectLst/>
                        <a:latin typeface="+mn-lt"/>
                        <a:ea typeface="+mn-ea"/>
                        <a:cs typeface="+mn-cs"/>
                      </a:endParaRPr>
                    </a:p>
                  </a:txBody>
                  <a:tcPr>
                    <a:solidFill>
                      <a:schemeClr val="accent1"/>
                    </a:solidFill>
                  </a:tcPr>
                </a:tc>
                <a:tc>
                  <a:txBody>
                    <a:bodyPr/>
                    <a:lstStyle/>
                    <a:p>
                      <a:pPr marL="0" algn="l" rtl="0" eaLnBrk="1" fontAlgn="t" latinLnBrk="0" hangingPunct="1">
                        <a:lnSpc>
                          <a:spcPct val="107000"/>
                        </a:lnSpc>
                        <a:spcBef>
                          <a:spcPts val="15"/>
                        </a:spcBef>
                        <a:spcAft>
                          <a:spcPts val="0"/>
                        </a:spcAft>
                      </a:pPr>
                      <a:r>
                        <a:rPr lang="el-GR" sz="1800" b="1" i="0" u="none" strike="noStrike" kern="1200">
                          <a:solidFill>
                            <a:srgbClr val="FFFFFF"/>
                          </a:solidFill>
                          <a:effectLst/>
                          <a:latin typeface="+mn-lt"/>
                          <a:cs typeface="Times New Roman" panose="02020603050405020304" pitchFamily="18" charset="0"/>
                        </a:rPr>
                        <a:t> </a:t>
                      </a:r>
                      <a:r>
                        <a:rPr lang="el-GR" sz="1800" b="0" i="0" u="none" strike="noStrike" kern="1200" spc="-20">
                          <a:solidFill>
                            <a:srgbClr val="000000"/>
                          </a:solidFill>
                          <a:effectLst/>
                          <a:latin typeface="+mn-lt"/>
                          <a:ea typeface="Calibri" panose="020F0502020204030204" pitchFamily="34" charset="0"/>
                          <a:cs typeface="Calibri" panose="020F0502020204030204" pitchFamily="34" charset="0"/>
                        </a:rPr>
                        <a:t>1.2 Συστηματική</a:t>
                      </a:r>
                      <a:r>
                        <a:rPr lang="el-GR" sz="1800" b="0" i="0" u="none" strike="noStrike" kern="1200" spc="-40">
                          <a:solidFill>
                            <a:srgbClr val="000000"/>
                          </a:solidFill>
                          <a:effectLst/>
                          <a:latin typeface="+mn-lt"/>
                          <a:ea typeface="Calibri" panose="020F0502020204030204" pitchFamily="34" charset="0"/>
                          <a:cs typeface="Calibri" panose="020F0502020204030204" pitchFamily="34" charset="0"/>
                        </a:rPr>
                        <a:t> </a:t>
                      </a:r>
                      <a:r>
                        <a:rPr lang="el-GR" sz="1800" b="0" i="0" u="none" strike="noStrike" kern="1200" spc="-20">
                          <a:solidFill>
                            <a:srgbClr val="000000"/>
                          </a:solidFill>
                          <a:effectLst/>
                          <a:latin typeface="+mn-lt"/>
                          <a:ea typeface="Calibri" panose="020F0502020204030204" pitchFamily="34" charset="0"/>
                          <a:cs typeface="Calibri" panose="020F0502020204030204" pitchFamily="34" charset="0"/>
                        </a:rPr>
                        <a:t>αξιοποίηση</a:t>
                      </a:r>
                      <a:r>
                        <a:rPr lang="el-GR" sz="1800" b="0" i="0" u="none" strike="noStrike" kern="1200" spc="-45">
                          <a:solidFill>
                            <a:srgbClr val="000000"/>
                          </a:solidFill>
                          <a:effectLst/>
                          <a:latin typeface="+mn-lt"/>
                          <a:ea typeface="Calibri" panose="020F0502020204030204" pitchFamily="34" charset="0"/>
                          <a:cs typeface="Calibri" panose="020F0502020204030204" pitchFamily="34" charset="0"/>
                        </a:rPr>
                        <a:t> </a:t>
                      </a:r>
                      <a:r>
                        <a:rPr lang="el-GR" sz="1800" b="0" i="0" u="none" strike="noStrike" kern="1200" spc="-20">
                          <a:solidFill>
                            <a:srgbClr val="000000"/>
                          </a:solidFill>
                          <a:effectLst/>
                          <a:latin typeface="+mn-lt"/>
                          <a:ea typeface="Calibri" panose="020F0502020204030204" pitchFamily="34" charset="0"/>
                          <a:cs typeface="Calibri" panose="020F0502020204030204" pitchFamily="34" charset="0"/>
                        </a:rPr>
                        <a:t>του θ</a:t>
                      </a:r>
                      <a:r>
                        <a:rPr lang="el-GR" sz="1800" b="0" i="0" u="none" strike="noStrike" kern="1200">
                          <a:solidFill>
                            <a:srgbClr val="000000"/>
                          </a:solidFill>
                          <a:effectLst/>
                          <a:latin typeface="+mn-lt"/>
                          <a:ea typeface="Calibri" panose="020F0502020204030204" pitchFamily="34" charset="0"/>
                          <a:cs typeface="Calibri" panose="020F0502020204030204" pitchFamily="34" charset="0"/>
                        </a:rPr>
                        <a:t>εσμού</a:t>
                      </a:r>
                      <a:r>
                        <a:rPr lang="el-GR" sz="1800" b="0" i="0" u="none" strike="noStrike" kern="1200" spc="-45">
                          <a:solidFill>
                            <a:srgbClr val="000000"/>
                          </a:solidFill>
                          <a:effectLst/>
                          <a:latin typeface="+mn-lt"/>
                          <a:ea typeface="Calibri" panose="020F0502020204030204" pitchFamily="34" charset="0"/>
                          <a:cs typeface="Calibri" panose="020F0502020204030204" pitchFamily="34" charset="0"/>
                        </a:rPr>
                        <a:t> </a:t>
                      </a:r>
                      <a:r>
                        <a:rPr lang="el-GR" sz="1800" b="0" i="0" u="none" strike="noStrike" kern="1200">
                          <a:solidFill>
                            <a:srgbClr val="000000"/>
                          </a:solidFill>
                          <a:effectLst/>
                          <a:latin typeface="+mn-lt"/>
                          <a:ea typeface="Calibri" panose="020F0502020204030204" pitchFamily="34" charset="0"/>
                          <a:cs typeface="Calibri" panose="020F0502020204030204" pitchFamily="34" charset="0"/>
                        </a:rPr>
                        <a:t>του</a:t>
                      </a:r>
                      <a:r>
                        <a:rPr lang="el-GR" sz="1800" b="0" i="0" u="none" strike="noStrike" kern="1200" spc="-45">
                          <a:solidFill>
                            <a:srgbClr val="000000"/>
                          </a:solidFill>
                          <a:effectLst/>
                          <a:latin typeface="+mn-lt"/>
                          <a:ea typeface="Calibri" panose="020F0502020204030204" pitchFamily="34" charset="0"/>
                          <a:cs typeface="Calibri" panose="020F0502020204030204" pitchFamily="34" charset="0"/>
                        </a:rPr>
                        <a:t> </a:t>
                      </a:r>
                      <a:r>
                        <a:rPr lang="el-GR" sz="1800" b="0" i="0" u="none" strike="noStrike" kern="1200">
                          <a:solidFill>
                            <a:srgbClr val="000000"/>
                          </a:solidFill>
                          <a:effectLst/>
                          <a:latin typeface="+mn-lt"/>
                          <a:ea typeface="Calibri" panose="020F0502020204030204" pitchFamily="34" charset="0"/>
                          <a:cs typeface="Calibri" panose="020F0502020204030204" pitchFamily="34" charset="0"/>
                        </a:rPr>
                        <a:t>Ακαδημαϊκού </a:t>
                      </a:r>
                      <a:r>
                        <a:rPr lang="el-GR" sz="1800" b="0" i="0" u="none" strike="noStrike" kern="1200" spc="-10">
                          <a:solidFill>
                            <a:srgbClr val="000000"/>
                          </a:solidFill>
                          <a:effectLst/>
                          <a:latin typeface="+mn-lt"/>
                          <a:ea typeface="Calibri" panose="020F0502020204030204" pitchFamily="34" charset="0"/>
                          <a:cs typeface="Calibri" panose="020F0502020204030204" pitchFamily="34" charset="0"/>
                        </a:rPr>
                        <a:t>σύμβουλου</a:t>
                      </a:r>
                      <a:endParaRPr lang="el-GR" sz="1800" b="0" i="0" u="none" strike="noStrike">
                        <a:effectLst/>
                        <a:latin typeface="+mn-lt"/>
                      </a:endParaRPr>
                    </a:p>
                  </a:txBody>
                  <a:tcPr marL="68580" marR="68580" marT="9525" marB="0" anchor="ctr"/>
                </a:tc>
                <a:tc>
                  <a:txBody>
                    <a:bodyPr/>
                    <a:lstStyle/>
                    <a:p>
                      <a:pPr marL="0" algn="l" rtl="0" eaLnBrk="1" fontAlgn="t" latinLnBrk="0" hangingPunct="1">
                        <a:lnSpc>
                          <a:spcPct val="107000"/>
                        </a:lnSpc>
                        <a:spcBef>
                          <a:spcPts val="0"/>
                        </a:spcBef>
                        <a:spcAft>
                          <a:spcPts val="800"/>
                        </a:spcAft>
                      </a:pPr>
                      <a:endParaRPr lang="el-GR" sz="1800" b="0" i="0" u="none" strike="noStrike" kern="1200" spc="-1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ct val="107000"/>
                        </a:lnSpc>
                        <a:spcBef>
                          <a:spcPts val="0"/>
                        </a:spcBef>
                        <a:spcAft>
                          <a:spcPts val="800"/>
                        </a:spcAft>
                      </a:pPr>
                      <a:endParaRPr lang="el-GR" sz="1800" b="0" i="0" u="none" strike="noStrike" kern="1200" spc="-1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ct val="107000"/>
                        </a:lnSpc>
                        <a:spcBef>
                          <a:spcPts val="0"/>
                        </a:spcBef>
                        <a:spcAft>
                          <a:spcPts val="800"/>
                        </a:spcAft>
                      </a:pPr>
                      <a:r>
                        <a:rPr lang="el-GR" sz="1800" b="0" i="0" u="none" strike="noStrike" kern="1200" spc="-10">
                          <a:solidFill>
                            <a:srgbClr val="000000"/>
                          </a:solidFill>
                          <a:effectLst/>
                          <a:latin typeface="+mn-lt"/>
                          <a:ea typeface="Calibri" panose="020F0502020204030204" pitchFamily="34" charset="0"/>
                          <a:cs typeface="Calibri" panose="020F0502020204030204" pitchFamily="34" charset="0"/>
                        </a:rPr>
                        <a:t>Α.1 </a:t>
                      </a:r>
                    </a:p>
                    <a:p>
                      <a:pPr marL="0" algn="l" rtl="0" eaLnBrk="1" fontAlgn="t" latinLnBrk="0" hangingPunct="1">
                        <a:lnSpc>
                          <a:spcPct val="107000"/>
                        </a:lnSpc>
                        <a:spcBef>
                          <a:spcPts val="0"/>
                        </a:spcBef>
                        <a:spcAft>
                          <a:spcPts val="800"/>
                        </a:spcAft>
                      </a:pPr>
                      <a:r>
                        <a:rPr lang="el-GR" sz="1800" b="0" i="0" u="none" strike="noStrike" kern="1200" spc="-10">
                          <a:solidFill>
                            <a:srgbClr val="000000"/>
                          </a:solidFill>
                          <a:effectLst/>
                          <a:latin typeface="+mn-lt"/>
                          <a:ea typeface="Calibri"/>
                          <a:cs typeface="Calibri"/>
                        </a:rPr>
                        <a:t>Αριθμός συναντήσεων</a:t>
                      </a:r>
                      <a:r>
                        <a:rPr lang="el-GR" sz="1800" b="0" i="0" u="none" strike="noStrike" kern="1200" spc="-55">
                          <a:solidFill>
                            <a:srgbClr val="000000"/>
                          </a:solidFill>
                          <a:effectLst/>
                          <a:latin typeface="+mn-lt"/>
                          <a:ea typeface="Calibri"/>
                          <a:cs typeface="Calibri"/>
                        </a:rPr>
                        <a:t> </a:t>
                      </a:r>
                      <a:r>
                        <a:rPr lang="el-GR" sz="1800" b="0" i="0" u="none" strike="noStrike" kern="1200" spc="-10">
                          <a:solidFill>
                            <a:srgbClr val="000000"/>
                          </a:solidFill>
                          <a:effectLst/>
                          <a:latin typeface="+mn-lt"/>
                          <a:ea typeface="Calibri"/>
                          <a:cs typeface="Calibri"/>
                        </a:rPr>
                        <a:t>με Ακαδημαϊκό </a:t>
                      </a:r>
                      <a:r>
                        <a:rPr lang="el-GR" sz="1800" b="0" i="0" u="none" strike="noStrike" kern="1200">
                          <a:solidFill>
                            <a:srgbClr val="000000"/>
                          </a:solidFill>
                          <a:effectLst/>
                          <a:latin typeface="+mn-lt"/>
                          <a:ea typeface="Calibri"/>
                          <a:cs typeface="Calibri"/>
                        </a:rPr>
                        <a:t>Σύμβουλο ανά </a:t>
                      </a:r>
                      <a:r>
                        <a:rPr lang="el-GR" sz="1800" b="0" i="0" u="none" strike="noStrike" kern="1200" spc="-10">
                          <a:solidFill>
                            <a:srgbClr val="000000"/>
                          </a:solidFill>
                          <a:effectLst/>
                          <a:latin typeface="+mn-lt"/>
                          <a:ea typeface="Calibri"/>
                          <a:cs typeface="Calibri"/>
                        </a:rPr>
                        <a:t>εξάμηνο</a:t>
                      </a:r>
                      <a:endParaRPr lang="el-GR" sz="1800" b="0" i="0" u="none" strike="noStrike">
                        <a:effectLst/>
                        <a:latin typeface="+mn-lt"/>
                        <a:ea typeface="Calibri"/>
                        <a:cs typeface="Calibri"/>
                      </a:endParaRPr>
                    </a:p>
                  </a:txBody>
                  <a:tcPr marL="68580" marR="68580" marT="9525" marB="0"/>
                </a:tc>
                <a:tc>
                  <a:txBody>
                    <a:bodyPr/>
                    <a:lstStyle/>
                    <a:p>
                      <a:pPr marL="0" algn="ctr" rtl="0" eaLnBrk="1" fontAlgn="t" latinLnBrk="0" hangingPunct="1">
                        <a:lnSpc>
                          <a:spcPct val="107000"/>
                        </a:lnSpc>
                        <a:spcBef>
                          <a:spcPts val="555"/>
                        </a:spcBef>
                        <a:spcAft>
                          <a:spcPts val="0"/>
                        </a:spcAft>
                      </a:pPr>
                      <a:r>
                        <a:rPr lang="el-GR" sz="1800" b="0" i="0" u="none" strike="noStrike" kern="1200">
                          <a:solidFill>
                            <a:srgbClr val="FFFFFF"/>
                          </a:solidFill>
                          <a:effectLst/>
                          <a:latin typeface="+mn-lt"/>
                          <a:cs typeface="Times New Roman" panose="02020603050405020304" pitchFamily="18" charset="0"/>
                        </a:rPr>
                        <a:t> </a:t>
                      </a:r>
                      <a:endParaRPr lang="el-GR" sz="1800" b="0" i="0" u="none" strike="noStrike">
                        <a:effectLst/>
                        <a:latin typeface="+mn-lt"/>
                      </a:endParaRPr>
                    </a:p>
                    <a:p>
                      <a:pPr marL="0" algn="ctr" rtl="0" eaLnBrk="1" fontAlgn="t" latinLnBrk="0" hangingPunct="1">
                        <a:lnSpc>
                          <a:spcPct val="107000"/>
                        </a:lnSpc>
                        <a:spcBef>
                          <a:spcPts val="0"/>
                        </a:spcBef>
                        <a:spcAft>
                          <a:spcPts val="800"/>
                        </a:spcAft>
                      </a:pPr>
                      <a:endParaRPr lang="el-GR" sz="1800" b="0" i="0" u="none" strike="noStrike" kern="1200" spc="-50">
                        <a:solidFill>
                          <a:srgbClr val="000000"/>
                        </a:solidFill>
                        <a:effectLst/>
                        <a:latin typeface="+mn-lt"/>
                        <a:ea typeface="Calibri" panose="020F0502020204030204" pitchFamily="34" charset="0"/>
                        <a:cs typeface="Calibri" panose="020F0502020204030204" pitchFamily="34" charset="0"/>
                      </a:endParaRPr>
                    </a:p>
                    <a:p>
                      <a:pPr marL="0" algn="ctr" rtl="0" eaLnBrk="1" fontAlgn="t" latinLnBrk="0" hangingPunct="1">
                        <a:lnSpc>
                          <a:spcPct val="107000"/>
                        </a:lnSpc>
                        <a:spcBef>
                          <a:spcPts val="0"/>
                        </a:spcBef>
                        <a:spcAft>
                          <a:spcPts val="800"/>
                        </a:spcAft>
                      </a:pPr>
                      <a:endParaRPr lang="el-GR" sz="1800" b="0" i="0" u="none" strike="noStrike" kern="1200" spc="-50">
                        <a:solidFill>
                          <a:srgbClr val="000000"/>
                        </a:solidFill>
                        <a:effectLst/>
                        <a:latin typeface="+mn-lt"/>
                        <a:ea typeface="Calibri" panose="020F0502020204030204" pitchFamily="34" charset="0"/>
                        <a:cs typeface="Calibri" panose="020F0502020204030204" pitchFamily="34" charset="0"/>
                      </a:endParaRPr>
                    </a:p>
                    <a:p>
                      <a:pPr marL="0" algn="ctr" rtl="0" eaLnBrk="1" fontAlgn="t" latinLnBrk="0" hangingPunct="1">
                        <a:lnSpc>
                          <a:spcPct val="107000"/>
                        </a:lnSpc>
                        <a:spcBef>
                          <a:spcPts val="0"/>
                        </a:spcBef>
                        <a:spcAft>
                          <a:spcPts val="800"/>
                        </a:spcAft>
                      </a:pPr>
                      <a:r>
                        <a:rPr lang="el-GR" sz="1800" b="0" i="0" u="none" strike="noStrike" kern="1200" spc="-50">
                          <a:solidFill>
                            <a:srgbClr val="000000"/>
                          </a:solidFill>
                          <a:effectLst/>
                          <a:latin typeface="+mn-lt"/>
                          <a:ea typeface="Calibri" panose="020F0502020204030204" pitchFamily="34" charset="0"/>
                          <a:cs typeface="Calibri" panose="020F0502020204030204" pitchFamily="34" charset="0"/>
                        </a:rPr>
                        <a:t>1</a:t>
                      </a:r>
                      <a:endParaRPr lang="el-GR" sz="1800" b="0" i="0" u="none" strike="noStrike">
                        <a:effectLst/>
                        <a:latin typeface="+mn-lt"/>
                      </a:endParaRPr>
                    </a:p>
                  </a:txBody>
                  <a:tcPr marL="68580" marR="68580" marT="9525" marB="0"/>
                </a:tc>
                <a:tc>
                  <a:txBody>
                    <a:bodyPr/>
                    <a:lstStyle/>
                    <a:p>
                      <a:pPr marL="0" algn="ctr" rtl="0" eaLnBrk="1" fontAlgn="t" latinLnBrk="0" hangingPunct="1">
                        <a:lnSpc>
                          <a:spcPct val="107000"/>
                        </a:lnSpc>
                        <a:spcBef>
                          <a:spcPts val="555"/>
                        </a:spcBef>
                        <a:spcAft>
                          <a:spcPts val="0"/>
                        </a:spcAft>
                      </a:pPr>
                      <a:r>
                        <a:rPr lang="el-GR" sz="1800" b="0" i="0" u="none" strike="noStrike" kern="1200">
                          <a:solidFill>
                            <a:srgbClr val="FFFFFF"/>
                          </a:solidFill>
                          <a:effectLst/>
                          <a:latin typeface="+mn-lt"/>
                          <a:cs typeface="Times New Roman" panose="02020603050405020304" pitchFamily="18" charset="0"/>
                        </a:rPr>
                        <a:t> </a:t>
                      </a:r>
                      <a:endParaRPr lang="el-GR" sz="1800" b="0" i="0" u="none" strike="noStrike">
                        <a:effectLst/>
                        <a:latin typeface="+mn-lt"/>
                      </a:endParaRPr>
                    </a:p>
                    <a:p>
                      <a:pPr marL="0" algn="ctr" rtl="0" eaLnBrk="1" fontAlgn="t" latinLnBrk="0" hangingPunct="1">
                        <a:lnSpc>
                          <a:spcPct val="107000"/>
                        </a:lnSpc>
                        <a:spcBef>
                          <a:spcPts val="0"/>
                        </a:spcBef>
                        <a:spcAft>
                          <a:spcPts val="800"/>
                        </a:spcAft>
                      </a:pPr>
                      <a:endParaRPr lang="el-GR" sz="1800" b="0" i="0" u="none" strike="noStrike" kern="1200" spc="-50">
                        <a:solidFill>
                          <a:srgbClr val="000000"/>
                        </a:solidFill>
                        <a:effectLst/>
                        <a:latin typeface="+mn-lt"/>
                        <a:ea typeface="Calibri" panose="020F0502020204030204" pitchFamily="34" charset="0"/>
                        <a:cs typeface="Calibri" panose="020F0502020204030204" pitchFamily="34" charset="0"/>
                      </a:endParaRPr>
                    </a:p>
                    <a:p>
                      <a:pPr marL="0" algn="ctr" rtl="0" eaLnBrk="1" fontAlgn="t" latinLnBrk="0" hangingPunct="1">
                        <a:lnSpc>
                          <a:spcPct val="107000"/>
                        </a:lnSpc>
                        <a:spcBef>
                          <a:spcPts val="0"/>
                        </a:spcBef>
                        <a:spcAft>
                          <a:spcPts val="800"/>
                        </a:spcAft>
                      </a:pPr>
                      <a:endParaRPr lang="el-GR" sz="1800" b="0" i="0" u="none" strike="noStrike" kern="1200" spc="-50">
                        <a:solidFill>
                          <a:srgbClr val="000000"/>
                        </a:solidFill>
                        <a:effectLst/>
                        <a:latin typeface="+mn-lt"/>
                        <a:ea typeface="Calibri" panose="020F0502020204030204" pitchFamily="34" charset="0"/>
                        <a:cs typeface="Calibri" panose="020F0502020204030204" pitchFamily="34" charset="0"/>
                      </a:endParaRPr>
                    </a:p>
                    <a:p>
                      <a:pPr marL="0" algn="ctr" rtl="0" eaLnBrk="1" fontAlgn="t" latinLnBrk="0" hangingPunct="1">
                        <a:lnSpc>
                          <a:spcPct val="107000"/>
                        </a:lnSpc>
                        <a:spcBef>
                          <a:spcPts val="0"/>
                        </a:spcBef>
                        <a:spcAft>
                          <a:spcPts val="800"/>
                        </a:spcAft>
                      </a:pPr>
                      <a:r>
                        <a:rPr lang="el-GR" sz="1800" b="0" i="0" u="none" strike="noStrike" kern="1200" spc="-50">
                          <a:solidFill>
                            <a:srgbClr val="000000"/>
                          </a:solidFill>
                          <a:effectLst/>
                          <a:latin typeface="+mn-lt"/>
                          <a:ea typeface="Calibri" panose="020F0502020204030204" pitchFamily="34" charset="0"/>
                          <a:cs typeface="Calibri" panose="020F0502020204030204" pitchFamily="34" charset="0"/>
                        </a:rPr>
                        <a:t>2</a:t>
                      </a:r>
                      <a:endParaRPr lang="el-GR" sz="1800" b="0" i="0" u="none" strike="noStrike">
                        <a:effectLst/>
                        <a:latin typeface="+mn-lt"/>
                      </a:endParaRPr>
                    </a:p>
                  </a:txBody>
                  <a:tcPr marL="68580" marR="68580" marT="9525" marB="0"/>
                </a:tc>
                <a:tc>
                  <a:txBody>
                    <a:bodyPr/>
                    <a:lstStyle/>
                    <a:p>
                      <a:pPr marL="0" marR="73152" algn="l" rtl="0" eaLnBrk="1" fontAlgn="t" latinLnBrk="0" hangingPunct="1">
                        <a:lnSpc>
                          <a:spcPct val="98000"/>
                        </a:lnSpc>
                        <a:spcBef>
                          <a:spcPts val="550"/>
                        </a:spcBef>
                        <a:spcAft>
                          <a:spcPts val="0"/>
                        </a:spcAft>
                      </a:pPr>
                      <a:endParaRPr lang="el-GR" sz="1800" b="0" i="0" u="none" strike="noStrike" kern="1200" spc="-10">
                        <a:solidFill>
                          <a:srgbClr val="000000"/>
                        </a:solidFill>
                        <a:effectLst/>
                        <a:latin typeface="+mn-lt"/>
                        <a:cs typeface="Times New Roman" panose="02020603050405020304" pitchFamily="18" charset="0"/>
                      </a:endParaRPr>
                    </a:p>
                    <a:p>
                      <a:pPr marL="0" marR="73152" algn="l" rtl="0" eaLnBrk="1" fontAlgn="t" latinLnBrk="0" hangingPunct="1">
                        <a:lnSpc>
                          <a:spcPct val="98000"/>
                        </a:lnSpc>
                        <a:spcBef>
                          <a:spcPts val="550"/>
                        </a:spcBef>
                        <a:spcAft>
                          <a:spcPts val="0"/>
                        </a:spcAft>
                      </a:pPr>
                      <a:endParaRPr lang="el-GR" sz="1800" b="0" i="0" u="none" strike="noStrike" kern="1200" spc="-10">
                        <a:solidFill>
                          <a:srgbClr val="000000"/>
                        </a:solidFill>
                        <a:effectLst/>
                        <a:latin typeface="+mn-lt"/>
                        <a:cs typeface="Times New Roman" panose="02020603050405020304" pitchFamily="18" charset="0"/>
                      </a:endParaRPr>
                    </a:p>
                    <a:p>
                      <a:pPr marL="0" marR="73152" algn="l" rtl="0" eaLnBrk="1" fontAlgn="t" latinLnBrk="0" hangingPunct="1">
                        <a:lnSpc>
                          <a:spcPct val="98000"/>
                        </a:lnSpc>
                        <a:spcBef>
                          <a:spcPts val="550"/>
                        </a:spcBef>
                        <a:spcAft>
                          <a:spcPts val="0"/>
                        </a:spcAft>
                      </a:pPr>
                      <a:r>
                        <a:rPr lang="el-GR" sz="1800" b="0" i="0" u="none" strike="noStrike" kern="1200" spc="-10">
                          <a:solidFill>
                            <a:srgbClr val="000000"/>
                          </a:solidFill>
                          <a:effectLst/>
                          <a:latin typeface="+mn-lt"/>
                          <a:cs typeface="Times New Roman" panose="02020603050405020304" pitchFamily="18" charset="0"/>
                        </a:rPr>
                        <a:t>Καθορισμός συγκεκριμένων συναντήσεων </a:t>
                      </a:r>
                      <a:r>
                        <a:rPr lang="el-GR" sz="1800" b="0" i="0" u="none" strike="noStrike" kern="1200">
                          <a:solidFill>
                            <a:srgbClr val="000000"/>
                          </a:solidFill>
                          <a:effectLst/>
                          <a:latin typeface="+mn-lt"/>
                          <a:cs typeface="Times New Roman" panose="02020603050405020304" pitchFamily="18" charset="0"/>
                        </a:rPr>
                        <a:t>στην αρχή και στο</a:t>
                      </a:r>
                      <a:r>
                        <a:rPr lang="el-GR" sz="1800" b="0" i="0" u="none" strike="noStrike" kern="1200" spc="-40">
                          <a:solidFill>
                            <a:srgbClr val="000000"/>
                          </a:solidFill>
                          <a:effectLst/>
                          <a:latin typeface="+mn-lt"/>
                          <a:cs typeface="Times New Roman" panose="02020603050405020304" pitchFamily="18" charset="0"/>
                        </a:rPr>
                        <a:t> </a:t>
                      </a:r>
                      <a:r>
                        <a:rPr lang="el-GR" sz="1800" b="0" i="0" u="none" strike="noStrike" kern="1200">
                          <a:solidFill>
                            <a:srgbClr val="000000"/>
                          </a:solidFill>
                          <a:effectLst/>
                          <a:latin typeface="+mn-lt"/>
                          <a:cs typeface="Times New Roman" panose="02020603050405020304" pitchFamily="18" charset="0"/>
                        </a:rPr>
                        <a:t>τέλος</a:t>
                      </a:r>
                      <a:r>
                        <a:rPr lang="el-GR" sz="1800" b="0" i="0" u="none" strike="noStrike" kern="1200" spc="-45">
                          <a:solidFill>
                            <a:srgbClr val="000000"/>
                          </a:solidFill>
                          <a:effectLst/>
                          <a:latin typeface="+mn-lt"/>
                          <a:cs typeface="Times New Roman" panose="02020603050405020304" pitchFamily="18" charset="0"/>
                        </a:rPr>
                        <a:t> </a:t>
                      </a:r>
                      <a:r>
                        <a:rPr lang="el-GR" sz="1800" b="0" i="0" u="none" strike="noStrike" kern="1200">
                          <a:solidFill>
                            <a:srgbClr val="000000"/>
                          </a:solidFill>
                          <a:effectLst/>
                          <a:latin typeface="+mn-lt"/>
                          <a:cs typeface="Times New Roman" panose="02020603050405020304" pitchFamily="18" charset="0"/>
                        </a:rPr>
                        <a:t>κάθε  </a:t>
                      </a:r>
                      <a:r>
                        <a:rPr lang="el-GR" sz="1800" b="0" i="0" u="none" strike="noStrike" kern="1200" spc="-10">
                          <a:solidFill>
                            <a:srgbClr val="000000"/>
                          </a:solidFill>
                          <a:effectLst/>
                          <a:latin typeface="+mn-lt"/>
                          <a:cs typeface="Times New Roman" panose="02020603050405020304" pitchFamily="18" charset="0"/>
                        </a:rPr>
                        <a:t>εξαμήνου</a:t>
                      </a:r>
                      <a:endParaRPr lang="el-GR" sz="1800" b="0" i="0" u="none" strike="noStrike">
                        <a:effectLst/>
                        <a:latin typeface="+mn-lt"/>
                      </a:endParaRPr>
                    </a:p>
                  </a:txBody>
                  <a:tcPr marL="68580" marR="68580" marT="9525" marB="0"/>
                </a:tc>
                <a:tc>
                  <a:txBody>
                    <a:bodyPr/>
                    <a:lstStyle/>
                    <a:p>
                      <a:pPr marL="0" algn="l" rtl="0" eaLnBrk="1" fontAlgn="t" latinLnBrk="0" hangingPunct="1">
                        <a:lnSpc>
                          <a:spcPts val="1110"/>
                        </a:lnSpc>
                        <a:spcBef>
                          <a:spcPts val="0"/>
                        </a:spcBef>
                        <a:spcAft>
                          <a:spcPts val="0"/>
                        </a:spcAft>
                      </a:pPr>
                      <a:endParaRPr lang="el-GR" sz="1800" b="0" i="0" u="none" strike="noStrike" kern="1200" spc="-25">
                        <a:solidFill>
                          <a:srgbClr val="000000"/>
                        </a:solidFill>
                        <a:effectLst/>
                        <a:latin typeface="+mn-lt"/>
                        <a:cs typeface="Times New Roman" panose="02020603050405020304" pitchFamily="18" charset="0"/>
                      </a:endParaRPr>
                    </a:p>
                    <a:p>
                      <a:pPr marL="0" algn="l" rtl="0" eaLnBrk="1" fontAlgn="t" latinLnBrk="0" hangingPunct="1">
                        <a:lnSpc>
                          <a:spcPts val="1110"/>
                        </a:lnSpc>
                        <a:spcBef>
                          <a:spcPts val="0"/>
                        </a:spcBef>
                        <a:spcAft>
                          <a:spcPts val="0"/>
                        </a:spcAft>
                      </a:pPr>
                      <a:endParaRPr lang="el-GR" sz="1800" b="0" i="0" u="none" strike="noStrike" kern="1200" spc="-1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ts val="1110"/>
                        </a:lnSpc>
                        <a:spcBef>
                          <a:spcPts val="0"/>
                        </a:spcBef>
                        <a:spcAft>
                          <a:spcPts val="0"/>
                        </a:spcAft>
                      </a:pPr>
                      <a:endParaRPr lang="el-GR" sz="1800" b="0" i="0" u="none" strike="noStrike" kern="1200" spc="-60" baseline="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ts val="1110"/>
                        </a:lnSpc>
                        <a:spcBef>
                          <a:spcPts val="0"/>
                        </a:spcBef>
                        <a:spcAft>
                          <a:spcPts val="0"/>
                        </a:spcAft>
                      </a:pPr>
                      <a:r>
                        <a:rPr lang="el-GR" sz="1800" b="0" i="0" u="none" strike="noStrike" kern="1200" spc="-60" baseline="0">
                          <a:solidFill>
                            <a:srgbClr val="000000"/>
                          </a:solidFill>
                          <a:effectLst/>
                          <a:latin typeface="+mn-lt"/>
                          <a:ea typeface="Calibri" panose="020F0502020204030204" pitchFamily="34" charset="0"/>
                          <a:cs typeface="Calibri" panose="020F0502020204030204" pitchFamily="34" charset="0"/>
                        </a:rPr>
                        <a:t>Πρόεδρος, </a:t>
                      </a:r>
                    </a:p>
                    <a:p>
                      <a:pPr marL="0" algn="l" rtl="0" eaLnBrk="1" fontAlgn="t" latinLnBrk="0" hangingPunct="1">
                        <a:lnSpc>
                          <a:spcPts val="1110"/>
                        </a:lnSpc>
                        <a:spcBef>
                          <a:spcPts val="0"/>
                        </a:spcBef>
                        <a:spcAft>
                          <a:spcPts val="0"/>
                        </a:spcAft>
                      </a:pPr>
                      <a:endParaRPr lang="el-GR" sz="1800" b="0" i="0" u="none" strike="noStrike" kern="1200" spc="-60" baseline="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ts val="1110"/>
                        </a:lnSpc>
                        <a:spcBef>
                          <a:spcPts val="0"/>
                        </a:spcBef>
                        <a:spcAft>
                          <a:spcPts val="0"/>
                        </a:spcAft>
                      </a:pPr>
                      <a:endParaRPr lang="el-GR" sz="1800" b="0" i="0" u="none" strike="noStrike" kern="1200" spc="-60" baseline="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ts val="1110"/>
                        </a:lnSpc>
                        <a:spcBef>
                          <a:spcPts val="0"/>
                        </a:spcBef>
                        <a:spcAft>
                          <a:spcPts val="0"/>
                        </a:spcAft>
                      </a:pPr>
                      <a:r>
                        <a:rPr lang="el-GR" sz="1800" b="0" i="0" u="none" strike="noStrike" kern="1200" spc="-60" baseline="0">
                          <a:solidFill>
                            <a:srgbClr val="000000"/>
                          </a:solidFill>
                          <a:effectLst/>
                          <a:latin typeface="+mn-lt"/>
                          <a:ea typeface="Calibri" panose="020F0502020204030204" pitchFamily="34" charset="0"/>
                          <a:cs typeface="Calibri" panose="020F0502020204030204" pitchFamily="34" charset="0"/>
                        </a:rPr>
                        <a:t>Συνέλευση Τμήματος, </a:t>
                      </a:r>
                    </a:p>
                    <a:p>
                      <a:pPr marL="0" algn="l" rtl="0" eaLnBrk="1" fontAlgn="t" latinLnBrk="0" hangingPunct="1">
                        <a:lnSpc>
                          <a:spcPct val="107000"/>
                        </a:lnSpc>
                        <a:spcBef>
                          <a:spcPts val="0"/>
                        </a:spcBef>
                        <a:spcAft>
                          <a:spcPts val="800"/>
                        </a:spcAft>
                      </a:pPr>
                      <a:endParaRPr lang="el-GR" sz="1800" b="0" i="0" u="none" strike="noStrike" kern="1200" spc="-1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ct val="107000"/>
                        </a:lnSpc>
                        <a:spcBef>
                          <a:spcPts val="0"/>
                        </a:spcBef>
                        <a:spcAft>
                          <a:spcPts val="800"/>
                        </a:spcAft>
                      </a:pPr>
                      <a:r>
                        <a:rPr lang="el-GR" sz="1800" b="0" i="0" u="none" strike="noStrike" kern="1200" spc="-10">
                          <a:solidFill>
                            <a:srgbClr val="000000"/>
                          </a:solidFill>
                          <a:effectLst/>
                          <a:latin typeface="+mn-lt"/>
                          <a:ea typeface="Calibri" panose="020F0502020204030204" pitchFamily="34" charset="0"/>
                          <a:cs typeface="Calibri" panose="020F0502020204030204" pitchFamily="34" charset="0"/>
                        </a:rPr>
                        <a:t>Ακαδημαϊκοί</a:t>
                      </a:r>
                      <a:r>
                        <a:rPr lang="el-GR" sz="1800" b="0" i="0" u="none" strike="noStrike" kern="1200" spc="-40">
                          <a:solidFill>
                            <a:srgbClr val="000000"/>
                          </a:solidFill>
                          <a:effectLst/>
                          <a:latin typeface="+mn-lt"/>
                          <a:ea typeface="Calibri" panose="020F0502020204030204" pitchFamily="34" charset="0"/>
                          <a:cs typeface="Calibri" panose="020F0502020204030204" pitchFamily="34" charset="0"/>
                        </a:rPr>
                        <a:t> </a:t>
                      </a:r>
                      <a:r>
                        <a:rPr lang="el-GR" sz="1800" b="0" i="0" u="none" strike="noStrike" kern="1200" spc="-10">
                          <a:solidFill>
                            <a:srgbClr val="000000"/>
                          </a:solidFill>
                          <a:effectLst/>
                          <a:latin typeface="+mn-lt"/>
                          <a:ea typeface="Calibri" panose="020F0502020204030204" pitchFamily="34" charset="0"/>
                          <a:cs typeface="Calibri" panose="020F0502020204030204" pitchFamily="34" charset="0"/>
                        </a:rPr>
                        <a:t>Σύμβουλοι</a:t>
                      </a:r>
                      <a:endParaRPr lang="el-GR" sz="1800" b="0" i="0" u="none" strike="noStrike">
                        <a:effectLst/>
                        <a:latin typeface="+mn-lt"/>
                      </a:endParaRPr>
                    </a:p>
                  </a:txBody>
                  <a:tcPr marL="68580" marR="68580" marT="9525" marB="0"/>
                </a:tc>
                <a:tc>
                  <a:txBody>
                    <a:bodyPr/>
                    <a:lstStyle/>
                    <a:p>
                      <a:pPr marL="0" algn="l" rtl="0" eaLnBrk="1" fontAlgn="t" latinLnBrk="0" hangingPunct="1">
                        <a:lnSpc>
                          <a:spcPct val="107000"/>
                        </a:lnSpc>
                        <a:spcBef>
                          <a:spcPts val="0"/>
                        </a:spcBef>
                        <a:spcAft>
                          <a:spcPts val="800"/>
                        </a:spcAft>
                      </a:pPr>
                      <a:endParaRPr lang="el-GR" sz="1800" b="0" i="0" u="none" strike="noStrike" kern="1200" spc="-1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ct val="107000"/>
                        </a:lnSpc>
                        <a:spcBef>
                          <a:spcPts val="0"/>
                        </a:spcBef>
                        <a:spcAft>
                          <a:spcPts val="800"/>
                        </a:spcAft>
                      </a:pPr>
                      <a:endParaRPr lang="el-GR" sz="1800" b="0" i="0" u="none" strike="noStrike" kern="1200" spc="-1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ct val="107000"/>
                        </a:lnSpc>
                        <a:spcBef>
                          <a:spcPts val="0"/>
                        </a:spcBef>
                        <a:spcAft>
                          <a:spcPts val="800"/>
                        </a:spcAft>
                      </a:pPr>
                      <a:endParaRPr lang="el-GR" sz="1800" b="0" i="0" u="none" strike="noStrike" kern="1200" spc="-10">
                        <a:solidFill>
                          <a:srgbClr val="000000"/>
                        </a:solidFill>
                        <a:effectLst/>
                        <a:latin typeface="+mn-lt"/>
                        <a:ea typeface="Calibri" panose="020F0502020204030204" pitchFamily="34" charset="0"/>
                        <a:cs typeface="Calibri" panose="020F0502020204030204" pitchFamily="34" charset="0"/>
                      </a:endParaRPr>
                    </a:p>
                    <a:p>
                      <a:pPr marL="0" algn="l" rtl="0" eaLnBrk="1" fontAlgn="t" latinLnBrk="0" hangingPunct="1">
                        <a:lnSpc>
                          <a:spcPct val="107000"/>
                        </a:lnSpc>
                        <a:spcBef>
                          <a:spcPts val="0"/>
                        </a:spcBef>
                        <a:spcAft>
                          <a:spcPts val="800"/>
                        </a:spcAft>
                      </a:pPr>
                      <a:r>
                        <a:rPr lang="el-GR" sz="1800" b="0" i="0" u="none" strike="noStrike" kern="1200" spc="-10">
                          <a:solidFill>
                            <a:srgbClr val="000000"/>
                          </a:solidFill>
                          <a:effectLst/>
                          <a:latin typeface="+mn-lt"/>
                          <a:ea typeface="Calibri"/>
                          <a:cs typeface="Calibri"/>
                        </a:rPr>
                        <a:t>31/12/2026</a:t>
                      </a:r>
                      <a:endParaRPr lang="el-GR" sz="1800" b="0" i="0" u="none" strike="noStrike">
                        <a:effectLst/>
                        <a:latin typeface="+mn-lt"/>
                      </a:endParaRPr>
                    </a:p>
                  </a:txBody>
                  <a:tcPr marL="68580" marR="68580" marT="9525" marB="0"/>
                </a:tc>
                <a:extLst>
                  <a:ext uri="{0D108BD9-81ED-4DB2-BD59-A6C34878D82A}">
                    <a16:rowId xmlns:a16="http://schemas.microsoft.com/office/drawing/2014/main" val="124900777"/>
                  </a:ext>
                </a:extLst>
              </a:tr>
            </a:tbl>
          </a:graphicData>
        </a:graphic>
      </p:graphicFrame>
      <p:sp>
        <p:nvSpPr>
          <p:cNvPr id="5" name="Θέση υποσέλιδου 4">
            <a:extLst>
              <a:ext uri="{FF2B5EF4-FFF2-40B4-BE49-F238E27FC236}">
                <a16:creationId xmlns:a16="http://schemas.microsoft.com/office/drawing/2014/main" id="{45FACE1E-8A73-439B-B23E-D156DC253992}"/>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1016338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7C2BBA-AAC8-46CF-910F-515D78E9A4F9}"/>
              </a:ext>
            </a:extLst>
          </p:cNvPr>
          <p:cNvSpPr>
            <a:spLocks noGrp="1"/>
          </p:cNvSpPr>
          <p:nvPr>
            <p:ph type="title"/>
          </p:nvPr>
        </p:nvSpPr>
        <p:spPr>
          <a:xfrm>
            <a:off x="838200" y="365125"/>
            <a:ext cx="11190402" cy="913069"/>
          </a:xfrm>
        </p:spPr>
        <p:txBody>
          <a:bodyPr>
            <a:normAutofit/>
          </a:bodyPr>
          <a:lstStyle/>
          <a:p>
            <a:r>
              <a:rPr lang="el-GR" sz="4000" b="1"/>
              <a:t>Παράδειγμα  </a:t>
            </a:r>
            <a:r>
              <a:rPr lang="el-GR" sz="4000" b="1" err="1"/>
              <a:t>στοχοθεσίας</a:t>
            </a:r>
            <a:r>
              <a:rPr lang="el-GR" sz="4000" b="1"/>
              <a:t> ΠΜΣ (χωρίς σφάλματα)</a:t>
            </a:r>
            <a:endParaRPr lang="el-GR" sz="4000"/>
          </a:p>
        </p:txBody>
      </p:sp>
      <p:graphicFrame>
        <p:nvGraphicFramePr>
          <p:cNvPr id="5" name="Πίνακας 5">
            <a:extLst>
              <a:ext uri="{FF2B5EF4-FFF2-40B4-BE49-F238E27FC236}">
                <a16:creationId xmlns:a16="http://schemas.microsoft.com/office/drawing/2014/main" id="{DFC5E910-8AA0-4CB7-A741-F9448517F68D}"/>
              </a:ext>
            </a:extLst>
          </p:cNvPr>
          <p:cNvGraphicFramePr>
            <a:graphicFrameLocks noGrp="1"/>
          </p:cNvGraphicFramePr>
          <p:nvPr>
            <p:ph idx="1"/>
            <p:extLst>
              <p:ext uri="{D42A27DB-BD31-4B8C-83A1-F6EECF244321}">
                <p14:modId xmlns:p14="http://schemas.microsoft.com/office/powerpoint/2010/main" val="3562698728"/>
              </p:ext>
            </p:extLst>
          </p:nvPr>
        </p:nvGraphicFramePr>
        <p:xfrm>
          <a:off x="285135" y="1159891"/>
          <a:ext cx="11068665" cy="5332984"/>
        </p:xfrm>
        <a:graphic>
          <a:graphicData uri="http://schemas.openxmlformats.org/drawingml/2006/table">
            <a:tbl>
              <a:tblPr firstRow="1" bandRow="1">
                <a:tableStyleId>{5C22544A-7EE6-4342-B048-85BDC9FD1C3A}</a:tableStyleId>
              </a:tblPr>
              <a:tblGrid>
                <a:gridCol w="1501878">
                  <a:extLst>
                    <a:ext uri="{9D8B030D-6E8A-4147-A177-3AD203B41FA5}">
                      <a16:colId xmlns:a16="http://schemas.microsoft.com/office/drawing/2014/main" val="2430569132"/>
                    </a:ext>
                  </a:extLst>
                </a:gridCol>
                <a:gridCol w="1425678">
                  <a:extLst>
                    <a:ext uri="{9D8B030D-6E8A-4147-A177-3AD203B41FA5}">
                      <a16:colId xmlns:a16="http://schemas.microsoft.com/office/drawing/2014/main" val="2560048711"/>
                    </a:ext>
                  </a:extLst>
                </a:gridCol>
                <a:gridCol w="1347019">
                  <a:extLst>
                    <a:ext uri="{9D8B030D-6E8A-4147-A177-3AD203B41FA5}">
                      <a16:colId xmlns:a16="http://schemas.microsoft.com/office/drawing/2014/main" val="1870123683"/>
                    </a:ext>
                  </a:extLst>
                </a:gridCol>
                <a:gridCol w="983225">
                  <a:extLst>
                    <a:ext uri="{9D8B030D-6E8A-4147-A177-3AD203B41FA5}">
                      <a16:colId xmlns:a16="http://schemas.microsoft.com/office/drawing/2014/main" val="3259129112"/>
                    </a:ext>
                  </a:extLst>
                </a:gridCol>
                <a:gridCol w="1022556">
                  <a:extLst>
                    <a:ext uri="{9D8B030D-6E8A-4147-A177-3AD203B41FA5}">
                      <a16:colId xmlns:a16="http://schemas.microsoft.com/office/drawing/2014/main" val="564538574"/>
                    </a:ext>
                  </a:extLst>
                </a:gridCol>
                <a:gridCol w="1606344">
                  <a:extLst>
                    <a:ext uri="{9D8B030D-6E8A-4147-A177-3AD203B41FA5}">
                      <a16:colId xmlns:a16="http://schemas.microsoft.com/office/drawing/2014/main" val="1029596898"/>
                    </a:ext>
                  </a:extLst>
                </a:gridCol>
                <a:gridCol w="1314450">
                  <a:extLst>
                    <a:ext uri="{9D8B030D-6E8A-4147-A177-3AD203B41FA5}">
                      <a16:colId xmlns:a16="http://schemas.microsoft.com/office/drawing/2014/main" val="2432069804"/>
                    </a:ext>
                  </a:extLst>
                </a:gridCol>
                <a:gridCol w="1867515">
                  <a:extLst>
                    <a:ext uri="{9D8B030D-6E8A-4147-A177-3AD203B41FA5}">
                      <a16:colId xmlns:a16="http://schemas.microsoft.com/office/drawing/2014/main" val="3293976989"/>
                    </a:ext>
                  </a:extLst>
                </a:gridCol>
              </a:tblGrid>
              <a:tr h="370840">
                <a:tc>
                  <a:txBody>
                    <a:bodyPr/>
                    <a:lstStyle/>
                    <a:p>
                      <a:pPr>
                        <a:lnSpc>
                          <a:spcPct val="107000"/>
                        </a:lnSpc>
                        <a:spcAft>
                          <a:spcPts val="800"/>
                        </a:spcAft>
                      </a:pPr>
                      <a:r>
                        <a:rPr lang="el-GR" sz="1100" b="1">
                          <a:effectLst/>
                          <a:latin typeface="Calibri" panose="020F0502020204030204" pitchFamily="34" charset="0"/>
                          <a:ea typeface="Calibri" panose="020F0502020204030204" pitchFamily="34" charset="0"/>
                          <a:cs typeface="Times New Roman" panose="02020603050405020304" pitchFamily="18" charset="0"/>
                        </a:rPr>
                        <a:t>ΣΤΡΑΤΗΓΙΚΟΣ ΣΤΟΧΟΣ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ΣΤΟΧΟΙ</a:t>
                      </a: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ΠΟΙΟΤΗΤΑΣ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ΜΕΤΡΗΣΗ</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(δείκτης)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ΤΙΜΗ ΒΑΣΗΣ (τρέχουσα τιμή)</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ΤΙΜΗ ΣΤΟΧΟΥ</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ΕΝΕΡΓΕΙΕΣ/ΔΡΑΣΕΙΣ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(Τι πρέπει να κάνουμε για να πετύχουμε τα προσδοκώμενα αποτελέσματα;)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ΥΠΕΥΘΥΝΟΤΗΤΕΣ</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(Ποιος αναλαμβάνει κάθε ενέργεια;)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ΧΡΟΝΟ</a:t>
                      </a:r>
                      <a:r>
                        <a:rPr lang="en-US"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ΔΙΑΓΡΑΜΜΑ</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12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(Πότε;)</a:t>
                      </a:r>
                      <a:endParaRPr lang="el-G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2767359053"/>
                  </a:ext>
                </a:extLst>
              </a:tr>
              <a:tr h="370840">
                <a:tc rowSpan="3">
                  <a:txBody>
                    <a:bodyPr/>
                    <a:lstStyle/>
                    <a:p>
                      <a:endParaRPr lang="el-GR" sz="1600"/>
                    </a:p>
                    <a:p>
                      <a:endParaRPr lang="el-GR" sz="1600"/>
                    </a:p>
                    <a:p>
                      <a:endParaRPr lang="el-GR" sz="1600"/>
                    </a:p>
                    <a:p>
                      <a:endParaRPr lang="el-GR" sz="1600"/>
                    </a:p>
                    <a:p>
                      <a:endParaRPr lang="el-GR" sz="1600"/>
                    </a:p>
                    <a:p>
                      <a:endParaRPr lang="el-GR" sz="1600"/>
                    </a:p>
                    <a:p>
                      <a:endParaRPr lang="el-GR" sz="1600"/>
                    </a:p>
                    <a:p>
                      <a:r>
                        <a:rPr lang="el-GR" sz="1600"/>
                        <a:t>Δ. Ενίσχυση της Εξωστρέφειας</a:t>
                      </a:r>
                    </a:p>
                  </a:txBody>
                  <a:tcPr>
                    <a:solidFill>
                      <a:schemeClr val="accent1"/>
                    </a:solidFill>
                  </a:tcPr>
                </a:tc>
                <a:tc>
                  <a:txBody>
                    <a:bodyPr/>
                    <a:lstStyle/>
                    <a:p>
                      <a:r>
                        <a:rPr lang="el-GR" sz="1600"/>
                        <a:t>Δ.1. Αύξηση συνεργασιών με φορείς </a:t>
                      </a:r>
                    </a:p>
                  </a:txBody>
                  <a:tcPr/>
                </a:tc>
                <a:tc>
                  <a:txBody>
                    <a:bodyPr/>
                    <a:lstStyle/>
                    <a:p>
                      <a:r>
                        <a:rPr lang="el-GR" sz="1600"/>
                        <a:t>Δ.1.1. Πλήθος ενεργών συνεργασιών </a:t>
                      </a:r>
                    </a:p>
                  </a:txBody>
                  <a:tcPr/>
                </a:tc>
                <a:tc>
                  <a:txBody>
                    <a:bodyPr/>
                    <a:lstStyle/>
                    <a:p>
                      <a:pPr algn="ctr"/>
                      <a:endParaRPr lang="el-GR" sz="1600"/>
                    </a:p>
                    <a:p>
                      <a:pPr algn="ctr"/>
                      <a:endParaRPr lang="el-GR" sz="1600"/>
                    </a:p>
                    <a:p>
                      <a:pPr algn="ctr"/>
                      <a:r>
                        <a:rPr lang="el-GR" sz="1600"/>
                        <a:t>5</a:t>
                      </a:r>
                    </a:p>
                  </a:txBody>
                  <a:tcPr/>
                </a:tc>
                <a:tc>
                  <a:txBody>
                    <a:bodyPr/>
                    <a:lstStyle/>
                    <a:p>
                      <a:endParaRPr lang="el-GR" sz="1600"/>
                    </a:p>
                    <a:p>
                      <a:endParaRPr lang="el-GR" sz="1600"/>
                    </a:p>
                    <a:p>
                      <a:pPr algn="ctr"/>
                      <a:r>
                        <a:rPr lang="el-GR" sz="1600"/>
                        <a:t>8</a:t>
                      </a:r>
                    </a:p>
                  </a:txBody>
                  <a:tcPr/>
                </a:tc>
                <a:tc>
                  <a:txBody>
                    <a:bodyPr/>
                    <a:lstStyle/>
                    <a:p>
                      <a:r>
                        <a:rPr lang="el-GR" sz="1600"/>
                        <a:t>Υπογραφή μνημονίων συνεργασίας</a:t>
                      </a:r>
                    </a:p>
                  </a:txBody>
                  <a:tcPr/>
                </a:tc>
                <a:tc>
                  <a:txBody>
                    <a:bodyPr/>
                    <a:lstStyle/>
                    <a:p>
                      <a:r>
                        <a:rPr lang="el-GR" sz="1600"/>
                        <a:t>Δ/</a:t>
                      </a:r>
                      <a:r>
                        <a:rPr lang="el-GR" sz="1600" err="1"/>
                        <a:t>ντής</a:t>
                      </a:r>
                      <a:r>
                        <a:rPr lang="el-GR" sz="1600"/>
                        <a:t>, Συντονιστική Επιτροπή</a:t>
                      </a:r>
                    </a:p>
                  </a:txBody>
                  <a:tcPr/>
                </a:tc>
                <a:tc>
                  <a:txBody>
                    <a:bodyPr/>
                    <a:lstStyle/>
                    <a:p>
                      <a:endParaRPr lang="el-GR" sz="1600"/>
                    </a:p>
                    <a:p>
                      <a:r>
                        <a:rPr lang="el-GR" sz="1600"/>
                        <a:t>31/8/2026</a:t>
                      </a:r>
                    </a:p>
                  </a:txBody>
                  <a:tcPr/>
                </a:tc>
                <a:extLst>
                  <a:ext uri="{0D108BD9-81ED-4DB2-BD59-A6C34878D82A}">
                    <a16:rowId xmlns:a16="http://schemas.microsoft.com/office/drawing/2014/main" val="1780588482"/>
                  </a:ext>
                </a:extLst>
              </a:tr>
              <a:tr h="370840">
                <a:tc vMerge="1">
                  <a:txBody>
                    <a:bodyPr/>
                    <a:lstStyle/>
                    <a:p>
                      <a:endParaRPr lang="el-GR" sz="1600"/>
                    </a:p>
                  </a:txBody>
                  <a:tcPr>
                    <a:solidFill>
                      <a:schemeClr val="accent1"/>
                    </a:solidFill>
                  </a:tcPr>
                </a:tc>
                <a:tc>
                  <a:txBody>
                    <a:bodyPr/>
                    <a:lstStyle/>
                    <a:p>
                      <a:r>
                        <a:rPr lang="el-GR" sz="1600"/>
                        <a:t>Δ.2. Αύξηση συμμετοχών σε συνέδρια και προβολή του ΠΜΣ</a:t>
                      </a:r>
                    </a:p>
                  </a:txBody>
                  <a:tcPr/>
                </a:tc>
                <a:tc>
                  <a:txBody>
                    <a:bodyPr/>
                    <a:lstStyle/>
                    <a:p>
                      <a:pPr algn="l" fontAlgn="b"/>
                      <a:r>
                        <a:rPr lang="el-GR" sz="1600" kern="1200">
                          <a:solidFill>
                            <a:schemeClr val="dk1"/>
                          </a:solidFill>
                          <a:latin typeface="+mn-lt"/>
                          <a:ea typeface="+mn-ea"/>
                          <a:cs typeface="+mn-cs"/>
                        </a:rPr>
                        <a:t>Δ.2.1. Αριθμός συμμετοχών σε συνέδρια ανά έτος για προβολή του έργου του ΠΜΣ</a:t>
                      </a:r>
                    </a:p>
                  </a:txBody>
                  <a:tcPr marL="7620" marR="7620" marT="7620" marB="0" anchor="b"/>
                </a:tc>
                <a:tc>
                  <a:txBody>
                    <a:bodyPr/>
                    <a:lstStyle/>
                    <a:p>
                      <a:pPr algn="ctr"/>
                      <a:endParaRPr lang="el-GR" sz="1600"/>
                    </a:p>
                    <a:p>
                      <a:pPr algn="ctr"/>
                      <a:endParaRPr lang="el-GR" sz="1600"/>
                    </a:p>
                    <a:p>
                      <a:pPr algn="ctr"/>
                      <a:endParaRPr lang="el-GR" sz="1600"/>
                    </a:p>
                    <a:p>
                      <a:pPr algn="ctr"/>
                      <a:r>
                        <a:rPr lang="el-GR" sz="1600"/>
                        <a:t>1</a:t>
                      </a:r>
                    </a:p>
                  </a:txBody>
                  <a:tcPr/>
                </a:tc>
                <a:tc>
                  <a:txBody>
                    <a:bodyPr/>
                    <a:lstStyle/>
                    <a:p>
                      <a:pPr algn="ctr"/>
                      <a:endParaRPr lang="el-GR" sz="1600"/>
                    </a:p>
                    <a:p>
                      <a:pPr algn="ctr"/>
                      <a:endParaRPr lang="el-GR" sz="1600"/>
                    </a:p>
                    <a:p>
                      <a:pPr algn="ctr"/>
                      <a:endParaRPr lang="el-GR" sz="1600"/>
                    </a:p>
                    <a:p>
                      <a:pPr algn="ctr"/>
                      <a:r>
                        <a:rPr lang="el-GR" sz="1600"/>
                        <a:t>2</a:t>
                      </a:r>
                    </a:p>
                  </a:txBody>
                  <a:tcPr/>
                </a:tc>
                <a:tc>
                  <a:txBody>
                    <a:bodyPr/>
                    <a:lstStyle/>
                    <a:p>
                      <a:r>
                        <a:rPr lang="el-GR" sz="1600"/>
                        <a:t>Χορήγηση των εξόδων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a:t>Δ/</a:t>
                      </a:r>
                      <a:r>
                        <a:rPr lang="el-GR" sz="1600" err="1"/>
                        <a:t>ντής</a:t>
                      </a:r>
                      <a:r>
                        <a:rPr lang="el-GR" sz="1600"/>
                        <a:t>, Συντονιστική Επιτροπή, διδάσκοντες</a:t>
                      </a:r>
                    </a:p>
                    <a:p>
                      <a:endParaRPr lang="el-GR"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a:t>31/8/2026</a:t>
                      </a:r>
                    </a:p>
                    <a:p>
                      <a:endParaRPr lang="el-GR" sz="1600"/>
                    </a:p>
                  </a:txBody>
                  <a:tcPr/>
                </a:tc>
                <a:extLst>
                  <a:ext uri="{0D108BD9-81ED-4DB2-BD59-A6C34878D82A}">
                    <a16:rowId xmlns:a16="http://schemas.microsoft.com/office/drawing/2014/main" val="4066086006"/>
                  </a:ext>
                </a:extLst>
              </a:tr>
              <a:tr h="370840">
                <a:tc vMerge="1">
                  <a:txBody>
                    <a:bodyPr/>
                    <a:lstStyle/>
                    <a:p>
                      <a:endParaRPr lang="el-GR" sz="1600"/>
                    </a:p>
                  </a:txBody>
                  <a:tcPr>
                    <a:solidFill>
                      <a:schemeClr val="accent1"/>
                    </a:solidFill>
                  </a:tcPr>
                </a:tc>
                <a:tc>
                  <a:txBody>
                    <a:bodyPr/>
                    <a:lstStyle/>
                    <a:p>
                      <a:pPr algn="l" fontAlgn="ctr"/>
                      <a:r>
                        <a:rPr lang="el-GR" sz="1600" kern="1200">
                          <a:solidFill>
                            <a:schemeClr val="dk1"/>
                          </a:solidFill>
                          <a:latin typeface="+mn-lt"/>
                          <a:ea typeface="+mn-ea"/>
                          <a:cs typeface="+mn-cs"/>
                        </a:rPr>
                        <a:t>Δ.3. Αύξηση αριθμού προσκεκλημένων ομιλητών  από φορείς, Ερευνητικά Ινστιτούτα , ΑΕΙ κλπ.</a:t>
                      </a:r>
                    </a:p>
                  </a:txBody>
                  <a:tcPr marL="7620" marR="7620" marT="7620" marB="0" anchor="ctr"/>
                </a:tc>
                <a:tc>
                  <a:txBody>
                    <a:bodyPr/>
                    <a:lstStyle/>
                    <a:p>
                      <a:pPr algn="l" fontAlgn="b"/>
                      <a:r>
                        <a:rPr lang="el-GR" sz="1600" kern="1200">
                          <a:solidFill>
                            <a:schemeClr val="dk1"/>
                          </a:solidFill>
                          <a:latin typeface="+mn-lt"/>
                          <a:ea typeface="+mn-ea"/>
                          <a:cs typeface="+mn-cs"/>
                        </a:rPr>
                        <a:t>Δ.3.1. Μέσος αριθμός προσκεκλημένων ομιλητών ανά έτος </a:t>
                      </a:r>
                    </a:p>
                  </a:txBody>
                  <a:tcPr marL="7620" marR="7620" marT="7620" marB="0" anchor="b"/>
                </a:tc>
                <a:tc>
                  <a:txBody>
                    <a:bodyPr/>
                    <a:lstStyle/>
                    <a:p>
                      <a:pPr algn="ctr"/>
                      <a:endParaRPr lang="el-GR" sz="1600"/>
                    </a:p>
                    <a:p>
                      <a:pPr algn="ctr"/>
                      <a:endParaRPr lang="el-GR" sz="1600"/>
                    </a:p>
                    <a:p>
                      <a:pPr algn="ctr"/>
                      <a:endParaRPr lang="el-GR" sz="1600"/>
                    </a:p>
                    <a:p>
                      <a:pPr algn="ctr"/>
                      <a:r>
                        <a:rPr lang="el-GR" sz="1600"/>
                        <a:t>1</a:t>
                      </a:r>
                    </a:p>
                  </a:txBody>
                  <a:tcPr/>
                </a:tc>
                <a:tc>
                  <a:txBody>
                    <a:bodyPr/>
                    <a:lstStyle/>
                    <a:p>
                      <a:pPr algn="ctr"/>
                      <a:endParaRPr lang="el-GR" sz="1600"/>
                    </a:p>
                    <a:p>
                      <a:pPr algn="ctr"/>
                      <a:endParaRPr lang="el-GR" sz="1600"/>
                    </a:p>
                    <a:p>
                      <a:pPr algn="ctr"/>
                      <a:endParaRPr lang="el-GR" sz="1600"/>
                    </a:p>
                    <a:p>
                      <a:pPr algn="ctr"/>
                      <a:r>
                        <a:rPr lang="el-GR" sz="1600"/>
                        <a:t>2</a:t>
                      </a:r>
                    </a:p>
                  </a:txBody>
                  <a:tcPr/>
                </a:tc>
                <a:tc>
                  <a:txBody>
                    <a:bodyPr/>
                    <a:lstStyle/>
                    <a:p>
                      <a:r>
                        <a:rPr lang="el-GR" sz="1600"/>
                        <a:t>Διοργάνωση ημερίδων προβολής του ΠΜΣ με συμμετοχή προσκεκλημένων ομιλητών</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a:t>Δ/</a:t>
                      </a:r>
                      <a:r>
                        <a:rPr lang="el-GR" sz="1600" err="1"/>
                        <a:t>ντής</a:t>
                      </a:r>
                      <a:r>
                        <a:rPr lang="el-GR" sz="1600"/>
                        <a:t>, Συντονιστική Επιτροπή, διδάσκοντες</a:t>
                      </a:r>
                    </a:p>
                    <a:p>
                      <a:endParaRPr lang="el-GR"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a:t>31/8/2026</a:t>
                      </a:r>
                    </a:p>
                    <a:p>
                      <a:endParaRPr lang="el-GR" sz="1600"/>
                    </a:p>
                  </a:txBody>
                  <a:tcPr/>
                </a:tc>
                <a:extLst>
                  <a:ext uri="{0D108BD9-81ED-4DB2-BD59-A6C34878D82A}">
                    <a16:rowId xmlns:a16="http://schemas.microsoft.com/office/drawing/2014/main" val="3538757278"/>
                  </a:ext>
                </a:extLst>
              </a:tr>
            </a:tbl>
          </a:graphicData>
        </a:graphic>
      </p:graphicFrame>
      <p:sp>
        <p:nvSpPr>
          <p:cNvPr id="4" name="Θέση υποσέλιδου 3">
            <a:extLst>
              <a:ext uri="{FF2B5EF4-FFF2-40B4-BE49-F238E27FC236}">
                <a16:creationId xmlns:a16="http://schemas.microsoft.com/office/drawing/2014/main" id="{478592CA-278D-42FF-A3E3-D25D1CDF7E9A}"/>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83477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F6F21D-273A-424B-9B80-F2D73E85CEC3}"/>
              </a:ext>
            </a:extLst>
          </p:cNvPr>
          <p:cNvSpPr>
            <a:spLocks noGrp="1"/>
          </p:cNvSpPr>
          <p:nvPr>
            <p:ph type="title"/>
          </p:nvPr>
        </p:nvSpPr>
        <p:spPr/>
        <p:txBody>
          <a:bodyPr/>
          <a:lstStyle/>
          <a:p>
            <a:r>
              <a:rPr lang="el-GR" b="1"/>
              <a:t>Στοχοθεσία στα πλαίσια του Σχεδίου Δράσης</a:t>
            </a:r>
          </a:p>
        </p:txBody>
      </p:sp>
      <p:sp>
        <p:nvSpPr>
          <p:cNvPr id="3" name="Θέση περιεχομένου 2">
            <a:extLst>
              <a:ext uri="{FF2B5EF4-FFF2-40B4-BE49-F238E27FC236}">
                <a16:creationId xmlns:a16="http://schemas.microsoft.com/office/drawing/2014/main" id="{F2A133E6-B987-4D72-8AD3-5220EDED803A}"/>
              </a:ext>
            </a:extLst>
          </p:cNvPr>
          <p:cNvSpPr>
            <a:spLocks noGrp="1"/>
          </p:cNvSpPr>
          <p:nvPr>
            <p:ph idx="1"/>
          </p:nvPr>
        </p:nvSpPr>
        <p:spPr/>
        <p:txBody>
          <a:bodyPr/>
          <a:lstStyle/>
          <a:p>
            <a:pPr marL="0" indent="0">
              <a:buNone/>
            </a:pPr>
            <a:r>
              <a:rPr lang="el-GR"/>
              <a:t>Υποβάλλεται στα πλαίσια της Έκθεσης Παρακολούθησης ΠΠΣ</a:t>
            </a:r>
          </a:p>
          <a:p>
            <a:pPr marL="0" indent="0">
              <a:buNone/>
            </a:pPr>
            <a:endParaRPr lang="el-GR"/>
          </a:p>
          <a:p>
            <a:pPr marL="0" indent="0">
              <a:buNone/>
            </a:pPr>
            <a:r>
              <a:rPr lang="el-GR"/>
              <a:t>Συντάσσεται μετά την λήψη της Απόφασης Πιστοποίησης (</a:t>
            </a:r>
            <a:r>
              <a:rPr lang="en-US"/>
              <a:t>Final Accreditation Report)</a:t>
            </a:r>
            <a:endParaRPr lang="el-GR"/>
          </a:p>
          <a:p>
            <a:endParaRPr lang="el-GR"/>
          </a:p>
        </p:txBody>
      </p:sp>
      <p:sp>
        <p:nvSpPr>
          <p:cNvPr id="4" name="Θέση υποσέλιδου 3">
            <a:extLst>
              <a:ext uri="{FF2B5EF4-FFF2-40B4-BE49-F238E27FC236}">
                <a16:creationId xmlns:a16="http://schemas.microsoft.com/office/drawing/2014/main" id="{A6343783-9338-4CF5-A719-052982FAEDBD}"/>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985518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F0BC87-9F59-45E4-B756-46E105D335FB}"/>
              </a:ext>
            </a:extLst>
          </p:cNvPr>
          <p:cNvSpPr>
            <a:spLocks noGrp="1"/>
          </p:cNvSpPr>
          <p:nvPr>
            <p:ph type="title"/>
          </p:nvPr>
        </p:nvSpPr>
        <p:spPr/>
        <p:txBody>
          <a:bodyPr/>
          <a:lstStyle/>
          <a:p>
            <a:r>
              <a:rPr lang="el-GR" b="1"/>
              <a:t>Σχέδιο Δράσης-Παράδειγμα 1</a:t>
            </a:r>
            <a:r>
              <a:rPr lang="en-US" b="1"/>
              <a:t> (</a:t>
            </a:r>
            <a:r>
              <a:rPr lang="el-GR" b="1"/>
              <a:t>με σφάλματα)</a:t>
            </a:r>
          </a:p>
        </p:txBody>
      </p:sp>
      <p:graphicFrame>
        <p:nvGraphicFramePr>
          <p:cNvPr id="6" name="Πίνακας 6">
            <a:extLst>
              <a:ext uri="{FF2B5EF4-FFF2-40B4-BE49-F238E27FC236}">
                <a16:creationId xmlns:a16="http://schemas.microsoft.com/office/drawing/2014/main" id="{20AEE527-E8B5-476F-90AF-FF42EA52B934}"/>
              </a:ext>
            </a:extLst>
          </p:cNvPr>
          <p:cNvGraphicFramePr>
            <a:graphicFrameLocks noGrp="1"/>
          </p:cNvGraphicFramePr>
          <p:nvPr>
            <p:ph idx="1"/>
            <p:extLst>
              <p:ext uri="{D42A27DB-BD31-4B8C-83A1-F6EECF244321}">
                <p14:modId xmlns:p14="http://schemas.microsoft.com/office/powerpoint/2010/main" val="2953109799"/>
              </p:ext>
            </p:extLst>
          </p:nvPr>
        </p:nvGraphicFramePr>
        <p:xfrm>
          <a:off x="904875" y="1778000"/>
          <a:ext cx="10515600" cy="3408617"/>
        </p:xfrm>
        <a:graphic>
          <a:graphicData uri="http://schemas.openxmlformats.org/drawingml/2006/table">
            <a:tbl>
              <a:tblPr firstRow="1" bandRow="1">
                <a:tableStyleId>{F5AB1C69-6EDB-4FF4-983F-18BD219EF322}</a:tableStyleId>
              </a:tblPr>
              <a:tblGrid>
                <a:gridCol w="1752600">
                  <a:extLst>
                    <a:ext uri="{9D8B030D-6E8A-4147-A177-3AD203B41FA5}">
                      <a16:colId xmlns:a16="http://schemas.microsoft.com/office/drawing/2014/main" val="139564126"/>
                    </a:ext>
                  </a:extLst>
                </a:gridCol>
                <a:gridCol w="1752600">
                  <a:extLst>
                    <a:ext uri="{9D8B030D-6E8A-4147-A177-3AD203B41FA5}">
                      <a16:colId xmlns:a16="http://schemas.microsoft.com/office/drawing/2014/main" val="186785515"/>
                    </a:ext>
                  </a:extLst>
                </a:gridCol>
                <a:gridCol w="1752600">
                  <a:extLst>
                    <a:ext uri="{9D8B030D-6E8A-4147-A177-3AD203B41FA5}">
                      <a16:colId xmlns:a16="http://schemas.microsoft.com/office/drawing/2014/main" val="40553484"/>
                    </a:ext>
                  </a:extLst>
                </a:gridCol>
                <a:gridCol w="1924050">
                  <a:extLst>
                    <a:ext uri="{9D8B030D-6E8A-4147-A177-3AD203B41FA5}">
                      <a16:colId xmlns:a16="http://schemas.microsoft.com/office/drawing/2014/main" val="2561998589"/>
                    </a:ext>
                  </a:extLst>
                </a:gridCol>
                <a:gridCol w="1581150">
                  <a:extLst>
                    <a:ext uri="{9D8B030D-6E8A-4147-A177-3AD203B41FA5}">
                      <a16:colId xmlns:a16="http://schemas.microsoft.com/office/drawing/2014/main" val="1199973919"/>
                    </a:ext>
                  </a:extLst>
                </a:gridCol>
                <a:gridCol w="1752600">
                  <a:extLst>
                    <a:ext uri="{9D8B030D-6E8A-4147-A177-3AD203B41FA5}">
                      <a16:colId xmlns:a16="http://schemas.microsoft.com/office/drawing/2014/main" val="2714383149"/>
                    </a:ext>
                  </a:extLst>
                </a:gridCol>
              </a:tblGrid>
              <a:tr h="370840">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ΣΥΣΤΑΣΕΙΣ</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ΣΤΟΧΟΙ</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ΕΝΕΡΓΕΙΕΣ </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ΥΠΕΥΘΥΝΟΤΗΤΕΣ</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ΧΡΟΝΟΔΙΑ ΓΡΑΜΜΑ</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ΑΝΑΓΚΑΙΟΙ ΠΟΡΟΙ</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851943372"/>
                  </a:ext>
                </a:extLst>
              </a:tr>
              <a:tr h="370840">
                <a:tc>
                  <a:txBody>
                    <a:bodyPr/>
                    <a:lstStyle/>
                    <a:p>
                      <a:r>
                        <a:rPr lang="en-US" sz="1800" b="0" i="0" u="none" strike="noStrike" kern="1200" baseline="0">
                          <a:solidFill>
                            <a:schemeClr val="dk1"/>
                          </a:solidFill>
                          <a:latin typeface="+mn-lt"/>
                          <a:ea typeface="+mn-ea"/>
                          <a:cs typeface="+mn-cs"/>
                        </a:rPr>
                        <a:t>The Department should identify ways to</a:t>
                      </a:r>
                    </a:p>
                    <a:p>
                      <a:r>
                        <a:rPr lang="en-US" sz="1800" b="0" i="0" u="none" strike="noStrike" kern="1200" baseline="0">
                          <a:solidFill>
                            <a:schemeClr val="dk1"/>
                          </a:solidFill>
                          <a:latin typeface="+mn-lt"/>
                          <a:ea typeface="+mn-ea"/>
                          <a:cs typeface="+mn-cs"/>
                        </a:rPr>
                        <a:t>increase the participation rate to course evaluations and</a:t>
                      </a:r>
                    </a:p>
                    <a:p>
                      <a:r>
                        <a:rPr lang="en-US" sz="1800" b="0" i="0" u="none" strike="noStrike" kern="1200" baseline="0">
                          <a:solidFill>
                            <a:schemeClr val="dk1"/>
                          </a:solidFill>
                          <a:latin typeface="+mn-lt"/>
                          <a:ea typeface="+mn-ea"/>
                          <a:cs typeface="+mn-cs"/>
                        </a:rPr>
                        <a:t>student satisfaction</a:t>
                      </a:r>
                      <a:endParaRPr lang="el-GR"/>
                    </a:p>
                  </a:txBody>
                  <a:tcPr/>
                </a:tc>
                <a:tc>
                  <a:txBody>
                    <a:bodyPr/>
                    <a:lstStyle/>
                    <a:p>
                      <a:r>
                        <a:rPr lang="el-GR" sz="1800" b="0" i="0" u="none" strike="noStrike" kern="1200" baseline="0">
                          <a:solidFill>
                            <a:schemeClr val="dk1"/>
                          </a:solidFill>
                          <a:latin typeface="+mn-lt"/>
                          <a:ea typeface="+mn-ea"/>
                          <a:cs typeface="+mn-cs"/>
                        </a:rPr>
                        <a:t>Βελτίωση των μαθημάτων και διδασκόντων του</a:t>
                      </a:r>
                    </a:p>
                    <a:p>
                      <a:r>
                        <a:rPr lang="el-GR" sz="1800" b="0" i="0" u="none" strike="noStrike" kern="1200" baseline="0">
                          <a:solidFill>
                            <a:schemeClr val="dk1"/>
                          </a:solidFill>
                          <a:latin typeface="+mn-lt"/>
                          <a:ea typeface="+mn-ea"/>
                          <a:cs typeface="+mn-cs"/>
                        </a:rPr>
                        <a:t>Προγράμματος Σπουδών-Εντοπισμός πιθανών προβλημάτων στη διδασκαλία</a:t>
                      </a:r>
                      <a:endParaRPr lang="el-GR"/>
                    </a:p>
                  </a:txBody>
                  <a:tcPr/>
                </a:tc>
                <a:tc>
                  <a:txBody>
                    <a:bodyPr/>
                    <a:lstStyle/>
                    <a:p>
                      <a:r>
                        <a:rPr lang="el-GR" sz="1800" b="0" i="0" u="none" strike="noStrike" kern="1200" baseline="0">
                          <a:solidFill>
                            <a:schemeClr val="dk1"/>
                          </a:solidFill>
                          <a:highlight>
                            <a:srgbClr val="00FF00"/>
                          </a:highlight>
                          <a:latin typeface="+mn-lt"/>
                          <a:ea typeface="+mn-ea"/>
                          <a:cs typeface="+mn-cs"/>
                        </a:rPr>
                        <a:t>Αναζήτηση τρόπων αύξησης συμμετοχής</a:t>
                      </a:r>
                    </a:p>
                    <a:p>
                      <a:r>
                        <a:rPr lang="el-GR" sz="1800" b="0" i="0" u="none" strike="noStrike" kern="1200" baseline="0">
                          <a:solidFill>
                            <a:schemeClr val="dk1"/>
                          </a:solidFill>
                          <a:highlight>
                            <a:srgbClr val="00FF00"/>
                          </a:highlight>
                          <a:latin typeface="+mn-lt"/>
                          <a:ea typeface="+mn-ea"/>
                          <a:cs typeface="+mn-cs"/>
                        </a:rPr>
                        <a:t>φοιτητών στην αξιολόγηση </a:t>
                      </a:r>
                      <a:r>
                        <a:rPr lang="el-GR" sz="1800" b="0" i="0" u="none" strike="noStrike" kern="1200" baseline="0">
                          <a:solidFill>
                            <a:schemeClr val="dk1"/>
                          </a:solidFill>
                          <a:latin typeface="+mn-lt"/>
                          <a:ea typeface="+mn-ea"/>
                          <a:cs typeface="+mn-cs"/>
                        </a:rPr>
                        <a:t>των μαθημάτων, και</a:t>
                      </a:r>
                    </a:p>
                    <a:p>
                      <a:r>
                        <a:rPr lang="el-GR" sz="1800" b="0" i="0" u="none" strike="noStrike" kern="1200" baseline="0">
                          <a:solidFill>
                            <a:schemeClr val="dk1"/>
                          </a:solidFill>
                          <a:latin typeface="+mn-lt"/>
                          <a:ea typeface="+mn-ea"/>
                          <a:cs typeface="+mn-cs"/>
                        </a:rPr>
                        <a:t>αποτίμηση της αποτελεσματικότητας των</a:t>
                      </a:r>
                    </a:p>
                    <a:p>
                      <a:r>
                        <a:rPr lang="el-GR" sz="1800" b="0" i="0" u="none" strike="noStrike" kern="1200" baseline="0">
                          <a:solidFill>
                            <a:schemeClr val="dk1"/>
                          </a:solidFill>
                          <a:latin typeface="+mn-lt"/>
                          <a:ea typeface="+mn-ea"/>
                          <a:cs typeface="+mn-cs"/>
                        </a:rPr>
                        <a:t>τρόπων αυτών.</a:t>
                      </a:r>
                      <a:endParaRPr lang="el-GR"/>
                    </a:p>
                  </a:txBody>
                  <a:tcPr/>
                </a:tc>
                <a:tc>
                  <a:txBody>
                    <a:bodyPr/>
                    <a:lstStyle/>
                    <a:p>
                      <a:r>
                        <a:rPr lang="el-GR" sz="1800" b="0" i="0" u="none" strike="noStrike" kern="1200" baseline="0">
                          <a:solidFill>
                            <a:schemeClr val="dk1"/>
                          </a:solidFill>
                          <a:latin typeface="+mn-lt"/>
                          <a:ea typeface="+mn-ea"/>
                          <a:cs typeface="+mn-cs"/>
                        </a:rPr>
                        <a:t>ΟΜΕΑ</a:t>
                      </a:r>
                    </a:p>
                    <a:p>
                      <a:r>
                        <a:rPr lang="el-GR" sz="1800" b="0" i="0" u="none" strike="noStrike" kern="1200" baseline="0">
                          <a:solidFill>
                            <a:schemeClr val="dk1"/>
                          </a:solidFill>
                          <a:latin typeface="+mn-lt"/>
                          <a:ea typeface="+mn-ea"/>
                          <a:cs typeface="+mn-cs"/>
                        </a:rPr>
                        <a:t>ΜΟΔΙΠ ΠΘ</a:t>
                      </a:r>
                      <a:endParaRPr lang="el-GR"/>
                    </a:p>
                  </a:txBody>
                  <a:tcPr/>
                </a:tc>
                <a:tc>
                  <a:txBody>
                    <a:bodyPr/>
                    <a:lstStyle/>
                    <a:p>
                      <a:r>
                        <a:rPr lang="el-GR" sz="1800" b="0" i="0" u="none" strike="noStrike" kern="1200" baseline="0">
                          <a:solidFill>
                            <a:schemeClr val="dk1"/>
                          </a:solidFill>
                          <a:highlight>
                            <a:srgbClr val="00FF00"/>
                          </a:highlight>
                          <a:latin typeface="+mn-lt"/>
                          <a:ea typeface="+mn-ea"/>
                          <a:cs typeface="+mn-cs"/>
                        </a:rPr>
                        <a:t>1/9/2024 έως 31/8/2025</a:t>
                      </a:r>
                      <a:endParaRPr lang="el-GR">
                        <a:highlight>
                          <a:srgbClr val="00FF00"/>
                        </a:highlight>
                      </a:endParaRPr>
                    </a:p>
                  </a:txBody>
                  <a:tcPr/>
                </a:tc>
                <a:tc>
                  <a:txBody>
                    <a:bodyPr/>
                    <a:lstStyle/>
                    <a:p>
                      <a:r>
                        <a:rPr lang="el-GR" sz="1800" b="0" i="0" u="none" strike="noStrike" kern="1200" baseline="0">
                          <a:solidFill>
                            <a:schemeClr val="dk1"/>
                          </a:solidFill>
                          <a:highlight>
                            <a:srgbClr val="00FF00"/>
                          </a:highlight>
                          <a:latin typeface="+mn-lt"/>
                          <a:ea typeface="+mn-ea"/>
                          <a:cs typeface="+mn-cs"/>
                        </a:rPr>
                        <a:t>Ανθρώπινοι πόροι του Τμήματος και της ΜΟΔΙΠ </a:t>
                      </a:r>
                      <a:endParaRPr lang="el-GR">
                        <a:highlight>
                          <a:srgbClr val="00FF00"/>
                        </a:highlight>
                      </a:endParaRPr>
                    </a:p>
                  </a:txBody>
                  <a:tcPr/>
                </a:tc>
                <a:extLst>
                  <a:ext uri="{0D108BD9-81ED-4DB2-BD59-A6C34878D82A}">
                    <a16:rowId xmlns:a16="http://schemas.microsoft.com/office/drawing/2014/main" val="236075523"/>
                  </a:ext>
                </a:extLst>
              </a:tr>
            </a:tbl>
          </a:graphicData>
        </a:graphic>
      </p:graphicFrame>
      <p:sp>
        <p:nvSpPr>
          <p:cNvPr id="7" name="Θέση υποσέλιδου 6">
            <a:extLst>
              <a:ext uri="{FF2B5EF4-FFF2-40B4-BE49-F238E27FC236}">
                <a16:creationId xmlns:a16="http://schemas.microsoft.com/office/drawing/2014/main" id="{7FF94CF7-8A6A-4071-918A-5F4EFEF2DD34}"/>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1572042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7F296CD-9E7E-483F-9560-956618CD4DAF}"/>
              </a:ext>
            </a:extLst>
          </p:cNvPr>
          <p:cNvSpPr>
            <a:spLocks noGrp="1"/>
          </p:cNvSpPr>
          <p:nvPr>
            <p:ph type="title"/>
          </p:nvPr>
        </p:nvSpPr>
        <p:spPr>
          <a:xfrm>
            <a:off x="838200" y="365125"/>
            <a:ext cx="10515600" cy="835025"/>
          </a:xfrm>
        </p:spPr>
        <p:txBody>
          <a:bodyPr/>
          <a:lstStyle/>
          <a:p>
            <a:r>
              <a:rPr lang="el-GR" b="1"/>
              <a:t>Σχέδιο Δράσης-Παράδειγμα 2 (με σφάλματα)</a:t>
            </a:r>
          </a:p>
        </p:txBody>
      </p:sp>
      <p:graphicFrame>
        <p:nvGraphicFramePr>
          <p:cNvPr id="4" name="Πίνακας 6">
            <a:extLst>
              <a:ext uri="{FF2B5EF4-FFF2-40B4-BE49-F238E27FC236}">
                <a16:creationId xmlns:a16="http://schemas.microsoft.com/office/drawing/2014/main" id="{27D3A0C7-95AC-45E3-941F-A17C91838827}"/>
              </a:ext>
            </a:extLst>
          </p:cNvPr>
          <p:cNvGraphicFramePr>
            <a:graphicFrameLocks noGrp="1"/>
          </p:cNvGraphicFramePr>
          <p:nvPr>
            <p:ph idx="1"/>
            <p:extLst>
              <p:ext uri="{D42A27DB-BD31-4B8C-83A1-F6EECF244321}">
                <p14:modId xmlns:p14="http://schemas.microsoft.com/office/powerpoint/2010/main" val="2546965104"/>
              </p:ext>
            </p:extLst>
          </p:nvPr>
        </p:nvGraphicFramePr>
        <p:xfrm>
          <a:off x="638175" y="1200150"/>
          <a:ext cx="10515600" cy="5603177"/>
        </p:xfrm>
        <a:graphic>
          <a:graphicData uri="http://schemas.openxmlformats.org/drawingml/2006/table">
            <a:tbl>
              <a:tblPr firstRow="1" bandRow="1">
                <a:tableStyleId>{F5AB1C69-6EDB-4FF4-983F-18BD219EF322}</a:tableStyleId>
              </a:tblPr>
              <a:tblGrid>
                <a:gridCol w="2647950">
                  <a:extLst>
                    <a:ext uri="{9D8B030D-6E8A-4147-A177-3AD203B41FA5}">
                      <a16:colId xmlns:a16="http://schemas.microsoft.com/office/drawing/2014/main" val="139564126"/>
                    </a:ext>
                  </a:extLst>
                </a:gridCol>
                <a:gridCol w="1381125">
                  <a:extLst>
                    <a:ext uri="{9D8B030D-6E8A-4147-A177-3AD203B41FA5}">
                      <a16:colId xmlns:a16="http://schemas.microsoft.com/office/drawing/2014/main" val="186785515"/>
                    </a:ext>
                  </a:extLst>
                </a:gridCol>
                <a:gridCol w="1714500">
                  <a:extLst>
                    <a:ext uri="{9D8B030D-6E8A-4147-A177-3AD203B41FA5}">
                      <a16:colId xmlns:a16="http://schemas.microsoft.com/office/drawing/2014/main" val="40553484"/>
                    </a:ext>
                  </a:extLst>
                </a:gridCol>
                <a:gridCol w="1990725">
                  <a:extLst>
                    <a:ext uri="{9D8B030D-6E8A-4147-A177-3AD203B41FA5}">
                      <a16:colId xmlns:a16="http://schemas.microsoft.com/office/drawing/2014/main" val="2561998589"/>
                    </a:ext>
                  </a:extLst>
                </a:gridCol>
                <a:gridCol w="1362075">
                  <a:extLst>
                    <a:ext uri="{9D8B030D-6E8A-4147-A177-3AD203B41FA5}">
                      <a16:colId xmlns:a16="http://schemas.microsoft.com/office/drawing/2014/main" val="1199973919"/>
                    </a:ext>
                  </a:extLst>
                </a:gridCol>
                <a:gridCol w="1419225">
                  <a:extLst>
                    <a:ext uri="{9D8B030D-6E8A-4147-A177-3AD203B41FA5}">
                      <a16:colId xmlns:a16="http://schemas.microsoft.com/office/drawing/2014/main" val="2714383149"/>
                    </a:ext>
                  </a:extLst>
                </a:gridCol>
              </a:tblGrid>
              <a:tr h="370840">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ΣΥΣΤΑΣΕΙΣ</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ΣΤΟΧΟΙ</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ΕΝΕΡΓΕΙΕΣ </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ΥΠΕΥΘΥΝΟΤΗΤΕΣ</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ΧΡΟΝΟΔΙΑ ΓΡΑΜΜΑ</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ΑΝΑΓΚΑΙΟΙ ΠΟΡΟΙ</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851943372"/>
                  </a:ext>
                </a:extLst>
              </a:tr>
              <a:tr h="370840">
                <a:tc>
                  <a:txBody>
                    <a:bodyPr/>
                    <a:lstStyle/>
                    <a:p>
                      <a:endParaRPr lang="el-GR" sz="1800" b="0" i="0" u="none" strike="noStrike" kern="1200" baseline="0">
                        <a:solidFill>
                          <a:schemeClr val="dk1"/>
                        </a:solidFill>
                        <a:latin typeface="+mn-lt"/>
                        <a:ea typeface="+mn-ea"/>
                        <a:cs typeface="+mn-cs"/>
                      </a:endParaRPr>
                    </a:p>
                    <a:p>
                      <a:r>
                        <a:rPr lang="en-US" sz="1800" b="0" i="0" u="none" strike="noStrike" kern="1200" baseline="0">
                          <a:solidFill>
                            <a:schemeClr val="dk1"/>
                          </a:solidFill>
                          <a:latin typeface="+mn-lt"/>
                          <a:ea typeface="+mn-ea"/>
                          <a:cs typeface="+mn-cs"/>
                        </a:rPr>
                        <a:t>Students are not satisfied with the internship </a:t>
                      </a:r>
                      <a:r>
                        <a:rPr lang="en-US" sz="1800" b="0" i="0" u="none" strike="noStrike" kern="1200" baseline="0" err="1">
                          <a:solidFill>
                            <a:schemeClr val="dk1"/>
                          </a:solidFill>
                          <a:latin typeface="+mn-lt"/>
                          <a:ea typeface="+mn-ea"/>
                          <a:cs typeface="+mn-cs"/>
                        </a:rPr>
                        <a:t>programme</a:t>
                      </a:r>
                      <a:r>
                        <a:rPr lang="en-US" sz="1800" b="0" i="0" u="none" strike="noStrike" kern="1200" baseline="0">
                          <a:solidFill>
                            <a:schemeClr val="dk1"/>
                          </a:solidFill>
                          <a:latin typeface="+mn-lt"/>
                          <a:ea typeface="+mn-ea"/>
                          <a:cs typeface="+mn-cs"/>
                        </a:rPr>
                        <a:t>.</a:t>
                      </a:r>
                    </a:p>
                    <a:p>
                      <a:r>
                        <a:rPr lang="en-US" sz="1800" b="0" i="0" u="none" strike="noStrike" kern="1200" baseline="0">
                          <a:solidFill>
                            <a:schemeClr val="dk1"/>
                          </a:solidFill>
                          <a:latin typeface="+mn-lt"/>
                          <a:ea typeface="+mn-ea"/>
                          <a:cs typeface="+mn-cs"/>
                        </a:rPr>
                        <a:t> It does not satisfy their needs for knowledge and integration in the job market. The Department should address the problem with student internships, including the possibility of extending the duration to four or six months. </a:t>
                      </a:r>
                    </a:p>
                    <a:p>
                      <a:endParaRPr lang="el-GR" sz="1800" b="0" i="0" u="none" strike="noStrike" kern="1200" baseline="0">
                        <a:solidFill>
                          <a:schemeClr val="dk1"/>
                        </a:solidFill>
                        <a:latin typeface="+mn-lt"/>
                        <a:ea typeface="+mn-ea"/>
                        <a:cs typeface="+mn-cs"/>
                      </a:endParaRPr>
                    </a:p>
                    <a:p>
                      <a:r>
                        <a:rPr lang="en-US" sz="1800" b="0" i="0" u="none" strike="noStrike" kern="1200" baseline="0">
                          <a:solidFill>
                            <a:schemeClr val="dk1"/>
                          </a:solidFill>
                          <a:latin typeface="+mn-lt"/>
                          <a:ea typeface="+mn-ea"/>
                          <a:cs typeface="+mn-cs"/>
                        </a:rPr>
                        <a:t>Amend internship and duration </a:t>
                      </a:r>
                    </a:p>
                    <a:p>
                      <a:endParaRPr lang="el-GR"/>
                    </a:p>
                  </a:txBody>
                  <a:tcPr/>
                </a:tc>
                <a:tc>
                  <a:txBody>
                    <a:bodyPr/>
                    <a:lstStyle/>
                    <a:p>
                      <a:endParaRPr lang="en-US" sz="1800" b="0" i="0" u="none" strike="noStrike" kern="1200" baseline="0">
                        <a:solidFill>
                          <a:schemeClr val="dk1"/>
                        </a:solidFill>
                        <a:latin typeface="+mn-lt"/>
                        <a:ea typeface="+mn-ea"/>
                        <a:cs typeface="+mn-cs"/>
                      </a:endParaRPr>
                    </a:p>
                    <a:p>
                      <a:r>
                        <a:rPr lang="el-GR" sz="1800" b="0" i="0" u="none" strike="noStrike" kern="1200" baseline="0">
                          <a:solidFill>
                            <a:schemeClr val="dk1"/>
                          </a:solidFill>
                          <a:highlight>
                            <a:srgbClr val="00FF00"/>
                          </a:highlight>
                          <a:latin typeface="+mn-lt"/>
                          <a:ea typeface="+mn-ea"/>
                          <a:cs typeface="+mn-cs"/>
                        </a:rPr>
                        <a:t>Ενημέρωση φοιτητών σχετικά με τις δυνατότητες υλοποίησης πρακτικής άσκησης </a:t>
                      </a:r>
                      <a:r>
                        <a:rPr lang="el-GR" sz="1800" b="0" i="0" u="none" strike="noStrike" kern="1200" baseline="0" err="1">
                          <a:solidFill>
                            <a:schemeClr val="dk1"/>
                          </a:solidFill>
                          <a:highlight>
                            <a:srgbClr val="00FF00"/>
                          </a:highlight>
                          <a:latin typeface="+mn-lt"/>
                          <a:ea typeface="+mn-ea"/>
                          <a:cs typeface="+mn-cs"/>
                        </a:rPr>
                        <a:t>Erasmus</a:t>
                      </a:r>
                      <a:r>
                        <a:rPr lang="el-GR" sz="1800" b="0" i="0" u="none" strike="noStrike" kern="1200" baseline="0">
                          <a:solidFill>
                            <a:schemeClr val="dk1"/>
                          </a:solidFill>
                          <a:highlight>
                            <a:srgbClr val="00FF00"/>
                          </a:highlight>
                          <a:latin typeface="+mn-lt"/>
                          <a:ea typeface="+mn-ea"/>
                          <a:cs typeface="+mn-cs"/>
                        </a:rPr>
                        <a:t> σε </a:t>
                      </a:r>
                      <a:r>
                        <a:rPr lang="el-GR" sz="1800" b="0" i="0" u="none" strike="noStrike" kern="1200" baseline="0">
                          <a:solidFill>
                            <a:schemeClr val="dk1"/>
                          </a:solidFill>
                          <a:latin typeface="+mn-lt"/>
                          <a:ea typeface="+mn-ea"/>
                          <a:cs typeface="+mn-cs"/>
                        </a:rPr>
                        <a:t>αναγνωρισμένα ιδρύματα του εξωτερικού 	</a:t>
                      </a:r>
                    </a:p>
                  </a:txBody>
                  <a:tcPr/>
                </a:tc>
                <a:tc>
                  <a:txBody>
                    <a:bodyPr/>
                    <a:lstStyle/>
                    <a:p>
                      <a:r>
                        <a:rPr lang="el-GR" sz="1600" b="0" i="0" u="none" strike="noStrike" baseline="0">
                          <a:solidFill>
                            <a:srgbClr val="000000"/>
                          </a:solidFill>
                          <a:latin typeface="Calibri" panose="020F0502020204030204" pitchFamily="34" charset="0"/>
                        </a:rPr>
                        <a:t>Σύνταξη καταλόγου διαθέσιμων φορέων για πρακτική άσκηση </a:t>
                      </a:r>
                      <a:r>
                        <a:rPr lang="el-GR" sz="1600" b="0" i="0" u="none" strike="noStrike" baseline="0" err="1">
                          <a:solidFill>
                            <a:srgbClr val="000000"/>
                          </a:solidFill>
                          <a:latin typeface="Calibri" panose="020F0502020204030204" pitchFamily="34" charset="0"/>
                        </a:rPr>
                        <a:t>Erasmus</a:t>
                      </a:r>
                      <a:r>
                        <a:rPr lang="el-GR" sz="1600" b="0" i="0" u="none" strike="noStrike" baseline="0">
                          <a:solidFill>
                            <a:srgbClr val="000000"/>
                          </a:solidFill>
                          <a:latin typeface="Calibri" panose="020F0502020204030204" pitchFamily="34" charset="0"/>
                        </a:rPr>
                        <a:t> στο εξωτερικό </a:t>
                      </a:r>
                      <a:r>
                        <a:rPr lang="el-GR" sz="1400" b="0" i="0" u="none" strike="noStrike" baseline="0">
                          <a:solidFill>
                            <a:srgbClr val="000000"/>
                          </a:solidFill>
                          <a:latin typeface="Calibri" panose="020F0502020204030204" pitchFamily="34" charset="0"/>
                        </a:rPr>
                        <a:t>		</a:t>
                      </a:r>
                    </a:p>
                  </a:txBody>
                  <a:tcPr/>
                </a:tc>
                <a:tc>
                  <a:txBody>
                    <a:bodyPr/>
                    <a:lstStyle/>
                    <a:p>
                      <a:pPr>
                        <a:spcBef>
                          <a:spcPts val="600"/>
                        </a:spcBef>
                        <a:spcAft>
                          <a:spcPts val="600"/>
                        </a:spcAft>
                      </a:pPr>
                      <a:r>
                        <a:rPr lang="el-GR" sz="1400" b="0" i="0" u="none" strike="noStrike" baseline="0">
                          <a:solidFill>
                            <a:srgbClr val="000000"/>
                          </a:solidFill>
                          <a:latin typeface="Calibri" panose="020F0502020204030204" pitchFamily="34" charset="0"/>
                        </a:rPr>
                        <a:t>Γραφείο Πρακτικής Τμήματος, </a:t>
                      </a:r>
                    </a:p>
                    <a:p>
                      <a:pPr>
                        <a:spcBef>
                          <a:spcPts val="600"/>
                        </a:spcBef>
                        <a:spcAft>
                          <a:spcPts val="600"/>
                        </a:spcAft>
                      </a:pPr>
                      <a:r>
                        <a:rPr lang="el-GR" sz="1400" b="0" i="0" u="none" strike="noStrike" baseline="0">
                          <a:solidFill>
                            <a:srgbClr val="000000"/>
                          </a:solidFill>
                          <a:latin typeface="Calibri" panose="020F0502020204030204" pitchFamily="34" charset="0"/>
                        </a:rPr>
                        <a:t>Υπεύθυνος </a:t>
                      </a:r>
                      <a:r>
                        <a:rPr lang="el-GR" sz="1400" b="0" i="0" u="none" strike="noStrike" baseline="0" err="1">
                          <a:solidFill>
                            <a:srgbClr val="000000"/>
                          </a:solidFill>
                          <a:latin typeface="Calibri" panose="020F0502020204030204" pitchFamily="34" charset="0"/>
                        </a:rPr>
                        <a:t>Erasmus</a:t>
                      </a:r>
                      <a:r>
                        <a:rPr lang="el-GR" sz="1400" b="0" i="0" u="none" strike="noStrike" baseline="0">
                          <a:solidFill>
                            <a:srgbClr val="000000"/>
                          </a:solidFill>
                          <a:latin typeface="Calibri" panose="020F0502020204030204" pitchFamily="34" charset="0"/>
                        </a:rPr>
                        <a:t> Τμήματος 	</a:t>
                      </a:r>
                    </a:p>
                  </a:txBody>
                  <a:tcPr/>
                </a:tc>
                <a:tc>
                  <a:txBody>
                    <a:bodyPr/>
                    <a:lstStyle/>
                    <a:p>
                      <a:pPr algn="ctr"/>
                      <a:r>
                        <a:rPr lang="el-GR" sz="1400" b="0" i="0" u="none" strike="noStrike" baseline="0">
                          <a:solidFill>
                            <a:srgbClr val="000000"/>
                          </a:solidFill>
                          <a:highlight>
                            <a:srgbClr val="00FF00"/>
                          </a:highlight>
                          <a:latin typeface="Calibri" panose="020F0502020204030204" pitchFamily="34" charset="0"/>
                        </a:rPr>
                        <a:t>2025 </a:t>
                      </a:r>
                      <a:r>
                        <a:rPr lang="el-GR" sz="1400" b="0" i="0" u="none" strike="noStrike" baseline="0">
                          <a:solidFill>
                            <a:srgbClr val="000000"/>
                          </a:solidFill>
                          <a:latin typeface="Calibri" panose="020F0502020204030204" pitchFamily="34" charset="0"/>
                        </a:rPr>
                        <a:t>	</a:t>
                      </a:r>
                    </a:p>
                  </a:txBody>
                  <a:tcPr/>
                </a:tc>
                <a:tc>
                  <a:txBody>
                    <a:bodyPr/>
                    <a:lstStyle/>
                    <a:p>
                      <a:r>
                        <a:rPr lang="el-GR" sz="1400" b="0" i="0" u="none" strike="noStrike" baseline="0">
                          <a:solidFill>
                            <a:srgbClr val="000000"/>
                          </a:solidFill>
                          <a:highlight>
                            <a:srgbClr val="00FF00"/>
                          </a:highlight>
                          <a:latin typeface="Calibri" panose="020F0502020204030204" pitchFamily="34" charset="0"/>
                        </a:rPr>
                        <a:t>Ανθρώπινοι πόροι Τμήματος/Ιδρύματος </a:t>
                      </a:r>
                      <a:r>
                        <a:rPr lang="el-GR" sz="1400" b="0" i="0" u="none" strike="noStrike" baseline="0">
                          <a:solidFill>
                            <a:srgbClr val="000000"/>
                          </a:solidFill>
                          <a:latin typeface="Calibri" panose="020F0502020204030204" pitchFamily="34" charset="0"/>
                        </a:rPr>
                        <a:t>	</a:t>
                      </a:r>
                    </a:p>
                  </a:txBody>
                  <a:tcPr/>
                </a:tc>
                <a:extLst>
                  <a:ext uri="{0D108BD9-81ED-4DB2-BD59-A6C34878D82A}">
                    <a16:rowId xmlns:a16="http://schemas.microsoft.com/office/drawing/2014/main" val="236075523"/>
                  </a:ext>
                </a:extLst>
              </a:tr>
            </a:tbl>
          </a:graphicData>
        </a:graphic>
      </p:graphicFrame>
      <p:sp>
        <p:nvSpPr>
          <p:cNvPr id="5" name="Θέση υποσέλιδου 4">
            <a:extLst>
              <a:ext uri="{FF2B5EF4-FFF2-40B4-BE49-F238E27FC236}">
                <a16:creationId xmlns:a16="http://schemas.microsoft.com/office/drawing/2014/main" id="{F6450138-CB8C-4283-A1A4-8C950EDD3C37}"/>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4006875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13257B-3727-4DD3-9ED0-35CC469144A8}"/>
              </a:ext>
            </a:extLst>
          </p:cNvPr>
          <p:cNvSpPr>
            <a:spLocks noGrp="1"/>
          </p:cNvSpPr>
          <p:nvPr>
            <p:ph type="title"/>
          </p:nvPr>
        </p:nvSpPr>
        <p:spPr/>
        <p:txBody>
          <a:bodyPr/>
          <a:lstStyle/>
          <a:p>
            <a:r>
              <a:rPr lang="el-GR" b="1"/>
              <a:t>Σχέδιο Δράσης-Παράδειγμα 3 (χωρίς σφάλματα)</a:t>
            </a:r>
          </a:p>
        </p:txBody>
      </p:sp>
      <p:graphicFrame>
        <p:nvGraphicFramePr>
          <p:cNvPr id="4" name="Πίνακας 4">
            <a:extLst>
              <a:ext uri="{FF2B5EF4-FFF2-40B4-BE49-F238E27FC236}">
                <a16:creationId xmlns:a16="http://schemas.microsoft.com/office/drawing/2014/main" id="{471D548D-D23C-453B-9978-833B29E513D4}"/>
              </a:ext>
            </a:extLst>
          </p:cNvPr>
          <p:cNvGraphicFramePr>
            <a:graphicFrameLocks noGrp="1"/>
          </p:cNvGraphicFramePr>
          <p:nvPr>
            <p:ph idx="1"/>
            <p:extLst>
              <p:ext uri="{D42A27DB-BD31-4B8C-83A1-F6EECF244321}">
                <p14:modId xmlns:p14="http://schemas.microsoft.com/office/powerpoint/2010/main" val="1886883969"/>
              </p:ext>
            </p:extLst>
          </p:nvPr>
        </p:nvGraphicFramePr>
        <p:xfrm>
          <a:off x="576470" y="1825625"/>
          <a:ext cx="10777330" cy="3438313"/>
        </p:xfrm>
        <a:graphic>
          <a:graphicData uri="http://schemas.openxmlformats.org/drawingml/2006/table">
            <a:tbl>
              <a:tblPr firstRow="1" bandRow="1">
                <a:tableStyleId>{F5AB1C69-6EDB-4FF4-983F-18BD219EF322}</a:tableStyleId>
              </a:tblPr>
              <a:tblGrid>
                <a:gridCol w="1796222">
                  <a:extLst>
                    <a:ext uri="{9D8B030D-6E8A-4147-A177-3AD203B41FA5}">
                      <a16:colId xmlns:a16="http://schemas.microsoft.com/office/drawing/2014/main" val="3805257204"/>
                    </a:ext>
                  </a:extLst>
                </a:gridCol>
                <a:gridCol w="1483835">
                  <a:extLst>
                    <a:ext uri="{9D8B030D-6E8A-4147-A177-3AD203B41FA5}">
                      <a16:colId xmlns:a16="http://schemas.microsoft.com/office/drawing/2014/main" val="2985280756"/>
                    </a:ext>
                  </a:extLst>
                </a:gridCol>
                <a:gridCol w="2684570">
                  <a:extLst>
                    <a:ext uri="{9D8B030D-6E8A-4147-A177-3AD203B41FA5}">
                      <a16:colId xmlns:a16="http://schemas.microsoft.com/office/drawing/2014/main" val="362784749"/>
                    </a:ext>
                  </a:extLst>
                </a:gridCol>
                <a:gridCol w="2050036">
                  <a:extLst>
                    <a:ext uri="{9D8B030D-6E8A-4147-A177-3AD203B41FA5}">
                      <a16:colId xmlns:a16="http://schemas.microsoft.com/office/drawing/2014/main" val="708666942"/>
                    </a:ext>
                  </a:extLst>
                </a:gridCol>
                <a:gridCol w="1220259">
                  <a:extLst>
                    <a:ext uri="{9D8B030D-6E8A-4147-A177-3AD203B41FA5}">
                      <a16:colId xmlns:a16="http://schemas.microsoft.com/office/drawing/2014/main" val="3273014857"/>
                    </a:ext>
                  </a:extLst>
                </a:gridCol>
                <a:gridCol w="1542408">
                  <a:extLst>
                    <a:ext uri="{9D8B030D-6E8A-4147-A177-3AD203B41FA5}">
                      <a16:colId xmlns:a16="http://schemas.microsoft.com/office/drawing/2014/main" val="373527564"/>
                    </a:ext>
                  </a:extLst>
                </a:gridCol>
              </a:tblGrid>
              <a:tr h="664633">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ΣΥΣΤΑΣΕΙΣ</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ΣΤΟΧΟΙ</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ΕΝΕΡΓΕΙΕΣ </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ΥΠΕΥΘΥΝΟΤΗΤΕΣ</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ΧΡΟΝΟΔΙΑ ΓΡΑΜΜΑ</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gn="ctr">
                        <a:lnSpc>
                          <a:spcPct val="107000"/>
                        </a:lnSpc>
                        <a:spcAft>
                          <a:spcPts val="800"/>
                        </a:spcAft>
                      </a:pPr>
                      <a:r>
                        <a:rPr lang="el-GR"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ΑΝΑΓΚΑΙΟΙ ΠΟΡΟΙ</a:t>
                      </a:r>
                      <a:endParaRPr lang="el-GR"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285798136"/>
                  </a:ext>
                </a:extLst>
              </a:tr>
              <a:tr h="1329266">
                <a:tc>
                  <a:txBody>
                    <a:bodyPr/>
                    <a:lstStyle/>
                    <a:p>
                      <a:r>
                        <a:rPr lang="en-US" sz="1800" b="0" i="0" u="none" strike="noStrike" kern="1200" baseline="0">
                          <a:solidFill>
                            <a:schemeClr val="dk1"/>
                          </a:solidFill>
                          <a:latin typeface="+mn-lt"/>
                          <a:ea typeface="+mn-ea"/>
                          <a:cs typeface="+mn-cs"/>
                        </a:rPr>
                        <a:t>The Department should encourage more</a:t>
                      </a:r>
                    </a:p>
                    <a:p>
                      <a:r>
                        <a:rPr lang="en-US" sz="1800" b="0" i="0" u="none" strike="noStrike" kern="1200" baseline="0">
                          <a:solidFill>
                            <a:schemeClr val="dk1"/>
                          </a:solidFill>
                          <a:latin typeface="+mn-lt"/>
                          <a:ea typeface="+mn-ea"/>
                          <a:cs typeface="+mn-cs"/>
                        </a:rPr>
                        <a:t>students undertake exchange </a:t>
                      </a:r>
                      <a:r>
                        <a:rPr lang="en-US" sz="1800" b="0" i="0" u="none" strike="noStrike" kern="1200" baseline="0" err="1">
                          <a:solidFill>
                            <a:schemeClr val="dk1"/>
                          </a:solidFill>
                          <a:latin typeface="+mn-lt"/>
                          <a:ea typeface="+mn-ea"/>
                          <a:cs typeface="+mn-cs"/>
                        </a:rPr>
                        <a:t>programms</a:t>
                      </a:r>
                      <a:endParaRPr lang="el-GR"/>
                    </a:p>
                  </a:txBody>
                  <a:tcPr/>
                </a:tc>
                <a:tc>
                  <a:txBody>
                    <a:bodyPr/>
                    <a:lstStyle/>
                    <a:p>
                      <a:r>
                        <a:rPr lang="el-GR" sz="1800" b="0" i="0" u="none" strike="noStrike" kern="1200" baseline="0">
                          <a:solidFill>
                            <a:schemeClr val="dk1"/>
                          </a:solidFill>
                          <a:latin typeface="+mn-lt"/>
                          <a:ea typeface="+mn-ea"/>
                          <a:cs typeface="+mn-cs"/>
                        </a:rPr>
                        <a:t>Ενίσχυση ακαδημαϊκών</a:t>
                      </a:r>
                    </a:p>
                    <a:p>
                      <a:r>
                        <a:rPr lang="el-GR" sz="1800" b="0" i="0" u="none" strike="noStrike" kern="1200" baseline="0">
                          <a:solidFill>
                            <a:schemeClr val="dk1"/>
                          </a:solidFill>
                          <a:latin typeface="+mn-lt"/>
                          <a:ea typeface="+mn-ea"/>
                          <a:cs typeface="+mn-cs"/>
                        </a:rPr>
                        <a:t>εμπειριών των  φοιτητών και γενικότερων</a:t>
                      </a:r>
                    </a:p>
                    <a:p>
                      <a:r>
                        <a:rPr lang="el-GR" sz="1800" b="0" i="0" u="none" strike="noStrike" kern="1200" baseline="0">
                          <a:solidFill>
                            <a:schemeClr val="dk1"/>
                          </a:solidFill>
                          <a:latin typeface="+mn-lt"/>
                          <a:ea typeface="+mn-ea"/>
                          <a:cs typeface="+mn-cs"/>
                        </a:rPr>
                        <a:t>εμπειριών ζωής</a:t>
                      </a:r>
                      <a:endParaRPr lang="el-GR"/>
                    </a:p>
                  </a:txBody>
                  <a:tcPr/>
                </a:tc>
                <a:tc>
                  <a:txBody>
                    <a:bodyPr/>
                    <a:lstStyle/>
                    <a:p>
                      <a:r>
                        <a:rPr lang="el-GR" sz="1600" b="0" i="0" u="none" strike="noStrike" kern="1200" baseline="0">
                          <a:solidFill>
                            <a:schemeClr val="dk1"/>
                          </a:solidFill>
                          <a:latin typeface="+mn-lt"/>
                          <a:ea typeface="+mn-ea"/>
                          <a:cs typeface="+mn-cs"/>
                        </a:rPr>
                        <a:t>1.Βελτιώσεις κανονισμού για</a:t>
                      </a:r>
                    </a:p>
                    <a:p>
                      <a:r>
                        <a:rPr lang="el-GR" sz="1600" b="0" i="0" u="none" strike="noStrike" kern="1200" baseline="0">
                          <a:solidFill>
                            <a:schemeClr val="dk1"/>
                          </a:solidFill>
                          <a:latin typeface="+mn-lt"/>
                          <a:ea typeface="+mn-ea"/>
                          <a:cs typeface="+mn-cs"/>
                        </a:rPr>
                        <a:t>διευκόλυνση συμμετοχής φοιτητών.</a:t>
                      </a:r>
                    </a:p>
                    <a:p>
                      <a:r>
                        <a:rPr lang="el-GR" sz="1600"/>
                        <a:t>3. Υπογραφή συμφωνιών συνεργασίας με Ιδρύματα.</a:t>
                      </a:r>
                    </a:p>
                    <a:p>
                      <a:r>
                        <a:rPr lang="el-GR" sz="1600"/>
                        <a:t>4. Οργάνωση ημερίδων για την παρουσίαση των προγραμμάτων κινητικότητας.</a:t>
                      </a:r>
                    </a:p>
                    <a:p>
                      <a:r>
                        <a:rPr lang="el-GR" sz="1600"/>
                        <a:t>5. Συνεχής συνεργασία με γραφείο ERASMUS.</a:t>
                      </a:r>
                    </a:p>
                  </a:txBody>
                  <a:tcPr/>
                </a:tc>
                <a:tc>
                  <a:txBody>
                    <a:bodyPr/>
                    <a:lstStyle/>
                    <a:p>
                      <a:r>
                        <a:rPr lang="el-GR" sz="1800" b="0" i="0" u="none" strike="noStrike" kern="1200" baseline="0">
                          <a:solidFill>
                            <a:schemeClr val="dk1"/>
                          </a:solidFill>
                          <a:latin typeface="+mn-lt"/>
                          <a:ea typeface="+mn-ea"/>
                          <a:cs typeface="+mn-cs"/>
                        </a:rPr>
                        <a:t>Υπεύθυνος</a:t>
                      </a:r>
                    </a:p>
                    <a:p>
                      <a:r>
                        <a:rPr lang="en-US" sz="1800" b="0" i="0" u="none" strike="noStrike" kern="1200" baseline="0">
                          <a:solidFill>
                            <a:schemeClr val="dk1"/>
                          </a:solidFill>
                          <a:latin typeface="+mn-lt"/>
                          <a:ea typeface="+mn-ea"/>
                          <a:cs typeface="+mn-cs"/>
                        </a:rPr>
                        <a:t>ERASMUS</a:t>
                      </a:r>
                      <a:r>
                        <a:rPr lang="el-GR" sz="1800" b="0" i="0" u="none" strike="noStrike" kern="1200" baseline="0">
                          <a:solidFill>
                            <a:schemeClr val="dk1"/>
                          </a:solidFill>
                          <a:latin typeface="+mn-lt"/>
                          <a:ea typeface="+mn-ea"/>
                          <a:cs typeface="+mn-cs"/>
                        </a:rPr>
                        <a:t> Τμήματος</a:t>
                      </a:r>
                      <a:endParaRPr lang="en-US" sz="1800" b="0" i="0" u="none" strike="noStrike" kern="1200" baseline="0">
                        <a:solidFill>
                          <a:schemeClr val="dk1"/>
                        </a:solidFill>
                        <a:latin typeface="+mn-lt"/>
                        <a:ea typeface="+mn-ea"/>
                        <a:cs typeface="+mn-cs"/>
                      </a:endParaRPr>
                    </a:p>
                    <a:p>
                      <a:endParaRPr lang="el-GR" sz="1800" b="0" i="0" u="none" strike="noStrike" kern="1200" baseline="0">
                        <a:solidFill>
                          <a:schemeClr val="dk1"/>
                        </a:solidFill>
                        <a:latin typeface="+mn-lt"/>
                        <a:ea typeface="+mn-ea"/>
                        <a:cs typeface="+mn-cs"/>
                      </a:endParaRPr>
                    </a:p>
                    <a:p>
                      <a:r>
                        <a:rPr lang="el-GR" sz="1800" b="0" i="0" u="none" strike="noStrike" kern="1200" baseline="0">
                          <a:solidFill>
                            <a:schemeClr val="dk1"/>
                          </a:solidFill>
                          <a:latin typeface="+mn-lt"/>
                          <a:ea typeface="+mn-ea"/>
                          <a:cs typeface="+mn-cs"/>
                        </a:rPr>
                        <a:t>Προσωπικό</a:t>
                      </a:r>
                    </a:p>
                    <a:p>
                      <a:r>
                        <a:rPr lang="el-GR" sz="1800" b="0" i="0" u="none" strike="noStrike" kern="1200" baseline="0">
                          <a:solidFill>
                            <a:schemeClr val="dk1"/>
                          </a:solidFill>
                          <a:latin typeface="+mn-lt"/>
                          <a:ea typeface="+mn-ea"/>
                          <a:cs typeface="+mn-cs"/>
                        </a:rPr>
                        <a:t>γραφείου</a:t>
                      </a:r>
                    </a:p>
                    <a:p>
                      <a:r>
                        <a:rPr lang="el-GR" sz="1800" b="0" i="0" u="none" strike="noStrike" kern="1200" baseline="0">
                          <a:solidFill>
                            <a:schemeClr val="dk1"/>
                          </a:solidFill>
                          <a:latin typeface="+mn-lt"/>
                          <a:ea typeface="+mn-ea"/>
                          <a:cs typeface="+mn-cs"/>
                        </a:rPr>
                        <a:t>Ε</a:t>
                      </a:r>
                      <a:r>
                        <a:rPr lang="en-US" sz="1800" b="0" i="0" u="none" strike="noStrike" kern="1200" baseline="0">
                          <a:solidFill>
                            <a:schemeClr val="dk1"/>
                          </a:solidFill>
                          <a:latin typeface="+mn-lt"/>
                          <a:ea typeface="+mn-ea"/>
                          <a:cs typeface="+mn-cs"/>
                        </a:rPr>
                        <a:t>RASMUS </a:t>
                      </a:r>
                      <a:r>
                        <a:rPr lang="el-GR" sz="1800" b="0" i="0" u="none" strike="noStrike" kern="1200" baseline="0">
                          <a:solidFill>
                            <a:schemeClr val="dk1"/>
                          </a:solidFill>
                          <a:latin typeface="+mn-lt"/>
                          <a:ea typeface="+mn-ea"/>
                          <a:cs typeface="+mn-cs"/>
                        </a:rPr>
                        <a:t>ΠΘ</a:t>
                      </a:r>
                      <a:endParaRPr lang="el-GR"/>
                    </a:p>
                  </a:txBody>
                  <a:tcPr/>
                </a:tc>
                <a:tc>
                  <a:txBody>
                    <a:bodyPr/>
                    <a:lstStyle/>
                    <a:p>
                      <a:pPr algn="ctr"/>
                      <a:endParaRPr lang="el-GR"/>
                    </a:p>
                    <a:p>
                      <a:pPr algn="ctr"/>
                      <a:endParaRPr lang="el-GR"/>
                    </a:p>
                    <a:p>
                      <a:pPr algn="ctr"/>
                      <a:endParaRPr lang="el-GR"/>
                    </a:p>
                    <a:p>
                      <a:pPr algn="ctr"/>
                      <a:r>
                        <a:rPr lang="el-GR"/>
                        <a:t>31/8/2025</a:t>
                      </a:r>
                    </a:p>
                  </a:txBody>
                  <a:tcPr/>
                </a:tc>
                <a:tc>
                  <a:txBody>
                    <a:bodyPr/>
                    <a:lstStyle/>
                    <a:p>
                      <a:r>
                        <a:rPr lang="el-GR"/>
                        <a:t>Αμφιθέατρο, ιστοσελίδα,</a:t>
                      </a:r>
                    </a:p>
                    <a:p>
                      <a:r>
                        <a:rPr lang="el-GR"/>
                        <a:t>Προσωπικό Τμήματος (αρμόδιο για την οργάνωση εκδηλώσεων), </a:t>
                      </a:r>
                    </a:p>
                    <a:p>
                      <a:r>
                        <a:rPr lang="el-GR"/>
                        <a:t>Προσωπικό Γραμματείας</a:t>
                      </a:r>
                    </a:p>
                  </a:txBody>
                  <a:tcPr/>
                </a:tc>
                <a:extLst>
                  <a:ext uri="{0D108BD9-81ED-4DB2-BD59-A6C34878D82A}">
                    <a16:rowId xmlns:a16="http://schemas.microsoft.com/office/drawing/2014/main" val="13094763"/>
                  </a:ext>
                </a:extLst>
              </a:tr>
            </a:tbl>
          </a:graphicData>
        </a:graphic>
      </p:graphicFrame>
      <p:sp>
        <p:nvSpPr>
          <p:cNvPr id="6" name="Θέση υποσέλιδου 5">
            <a:extLst>
              <a:ext uri="{FF2B5EF4-FFF2-40B4-BE49-F238E27FC236}">
                <a16:creationId xmlns:a16="http://schemas.microsoft.com/office/drawing/2014/main" id="{475A5543-F96E-45E4-BD6C-6420058D1D30}"/>
              </a:ext>
            </a:extLst>
          </p:cNvPr>
          <p:cNvSpPr>
            <a:spLocks noGrp="1"/>
          </p:cNvSpPr>
          <p:nvPr>
            <p:ph type="ftr" sz="quarter" idx="11"/>
          </p:nvPr>
        </p:nvSpPr>
        <p:spPr/>
        <p:txBody>
          <a:bodyPr/>
          <a:lstStyle/>
          <a:p>
            <a:r>
              <a:rPr lang="el-GR"/>
              <a:t>ΜΟΔΙΠ Π.Θ.</a:t>
            </a:r>
          </a:p>
        </p:txBody>
      </p:sp>
    </p:spTree>
    <p:extLst>
      <p:ext uri="{BB962C8B-B14F-4D97-AF65-F5344CB8AC3E}">
        <p14:creationId xmlns:p14="http://schemas.microsoft.com/office/powerpoint/2010/main" val="425521608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14</Slides>
  <Notes>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Θέμα του Office</vt:lpstr>
      <vt:lpstr>Στοχοθεσία Ποιότητας</vt:lpstr>
      <vt:lpstr>Ετήσια Στοχοθεσία Ποιότητας</vt:lpstr>
      <vt:lpstr>Οδηγίες σύνταξης της Στοχοθεσίας Ποιότητας από την ΕΘΑΑΕ (Βλ. Υπόδειγμα)</vt:lpstr>
      <vt:lpstr>Οδηγίες σύνταξης της Στοχοθεσίας Ποιότητας από την ΕΘΑΑΕ (Βλ. Υπόδειγμα)</vt:lpstr>
      <vt:lpstr>Υπόδειγμα Στοχοθεσίας Ποιότητας της ΕΘΑΑΕ (Βλ. Οδηγίες 1, 2)</vt:lpstr>
      <vt:lpstr>Οποιαδήποτε ομοιότητα με πρόσωπα ή καταστάσεις…</vt:lpstr>
      <vt:lpstr>Παράδειγμα σύνταξης στοχοθεσίας ΠΠΣ (με σφάλματα)</vt:lpstr>
      <vt:lpstr>Παράδειγμα  στοχοθεσίας ΠΜΣ (με σφάλματα)</vt:lpstr>
      <vt:lpstr>Παράδειγμα σύνταξης στοχοθεσίας ΠΠΣ (χωρίς σφάλματα)</vt:lpstr>
      <vt:lpstr>Παράδειγμα  στοχοθεσίας ΠΜΣ (χωρίς σφάλματα)</vt:lpstr>
      <vt:lpstr>Στοχοθεσία στα πλαίσια του Σχεδίου Δράσης</vt:lpstr>
      <vt:lpstr>Σχέδιο Δράσης-Παράδειγμα 1 (με σφάλματα)</vt:lpstr>
      <vt:lpstr>Σχέδιο Δράσης-Παράδειγμα 2 (με σφάλματα)</vt:lpstr>
      <vt:lpstr>Σχέδιο Δράσης-Παράδειγμα 3 (χωρίς σφάλματα)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Στοχοθεσία Ποιότητας</dc:title>
  <dc:creator>EFTHYMIADOU SOFIA</dc:creator>
  <cp:revision>1</cp:revision>
  <dcterms:created xsi:type="dcterms:W3CDTF">2025-11-05T07:10:19Z</dcterms:created>
  <dcterms:modified xsi:type="dcterms:W3CDTF">2025-11-05T19:25:21Z</dcterms:modified>
</cp:coreProperties>
</file>