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0" r:id="rId2"/>
    <p:sldMasterId id="2147483682" r:id="rId3"/>
    <p:sldMasterId id="2147483694" r:id="rId4"/>
    <p:sldMasterId id="2147483706" r:id="rId5"/>
  </p:sldMasterIdLst>
  <p:sldIdLst>
    <p:sldId id="256" r:id="rId6"/>
    <p:sldId id="257" r:id="rId7"/>
    <p:sldId id="259" r:id="rId8"/>
    <p:sldId id="258" r:id="rId9"/>
    <p:sldId id="260" r:id="rId10"/>
    <p:sldId id="261" r:id="rId11"/>
    <p:sldId id="265" r:id="rId12"/>
    <p:sldId id="267" r:id="rId13"/>
    <p:sldId id="266" r:id="rId14"/>
    <p:sldId id="268" r:id="rId15"/>
    <p:sldId id="262" r:id="rId16"/>
    <p:sldId id="263" r:id="rId17"/>
    <p:sldId id="26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FTHYMIADOU SOFIA" initials="ES" lastIdx="17" clrIdx="0">
    <p:extLst>
      <p:ext uri="{19B8F6BF-5375-455C-9EA6-DF929625EA0E}">
        <p15:presenceInfo xmlns:p15="http://schemas.microsoft.com/office/powerpoint/2012/main" userId="EFTHYMIADOU SOFI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772DEA-6B7D-4279-B8B6-BEA6552B6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B383738-4A9C-463F-9B3B-DB9436B8BC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40A1230-2661-4532-B105-1C2EFF09C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B5DA8-D2B8-4B00-9A2F-5D95E16D4D44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9B9EE2B-06F7-4AAB-8962-386C7A9A5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17FFD17-650B-46E7-8F63-E6B977B8A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2438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DF0409-FBC9-4E64-83B4-DE7EBD71F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30805A-1C69-4E39-A0CB-775D4CD8C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25236E4-E0A3-431B-96D8-BA933D3D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73D3C-4565-41D7-9951-5BA23F441A15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7A1C2AA-8A4F-4819-BC1B-4DE8E3740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12DA8CA-87F9-4533-982B-F4F5781D2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66631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CF19F9-4FB4-4A3E-899E-C69F4593E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E430A9F-38EC-4037-A57D-FE3A43FAA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DFD6D50-7D68-4AC4-AC04-3353A9ECC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81CE4F-028F-4EC4-87C6-503FE029FF2B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0D47AAE-16AB-432F-B9AF-F95B2271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2CDFF94-5964-4AA5-9316-D8E505C26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0374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50C45DB-5DAB-48C1-95C5-0A1047A41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4E718EC-2A09-4191-8545-640F5A2D6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F311838-BE05-4267-9CA7-DAB08A9866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9F5C43C-6316-4A72-952E-4FD63AE02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008B1C-926D-4161-ADE1-419C958FA26B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3ECFF3B-E6CA-4085-A8D5-50C73A683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3DC0BEF-D6EE-4BC6-BF85-CB0FA3D39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7130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664AD4-AC0E-4535-A8E3-B9067612A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05C512-CDEA-4440-AA29-CFED117C4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BDD640B-EA38-4AE6-B0FA-979C8C63F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AC2CCF01-3C4F-4D98-8AA7-8D03E1195F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F27CF772-5AD9-44FF-960E-AC28CA56D7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0F2D801B-7924-41AF-A3E4-1BAB60AF0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2214AB-F937-463D-A1D4-CA5227059816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D7EBA819-9421-4D7E-8984-88984DECC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A41439E1-073C-494A-A11F-CA4F9768D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1502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7934DA-40DF-4FEC-ADFE-3DC48A3D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628AC8C2-8553-4268-AB4D-ADDB2CEC0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320CD-171E-470F-9D85-70303B7DCA8D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AAFC8E1-0E2D-42DD-906F-8C999674D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F6DB186A-FC6D-4E8A-9C86-CB0F81C5D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18424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62151D6-9F5B-46A6-97E3-95F5F9F30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153B35-8505-47DA-90FE-48053EF6EC70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BBE06B94-9574-410F-9165-6B12B80B9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6894D7C-9179-45DC-A74D-6F0847825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37313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BFC3315-33C7-4CB4-B12C-E9007FB7A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F3767C-21E0-42EF-830E-6F4F92F96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3CF7D48-5586-4955-A8CC-CE6214C15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513B38D-339D-409D-B1D7-B01884DE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B63F63-10AC-4FA8-8FBD-511C008626F6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2F5A9E4-BC71-443E-9A23-52AF292CC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338D180-A895-4478-87C6-021EFC06D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562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4826CF-5A12-4884-91C2-C6E3FFB55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699E8499-2BE5-4A3A-9BF0-BB7D45D9A0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6EDA847-596C-4CE1-BCB5-BF78AAF329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9972140-78F4-49C3-9033-718F30C10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CC27D-1316-40DF-8077-EF6AB7895E3E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5A617CA-F109-4757-BE54-5739FC431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8ED8C4-7CF2-45A1-9384-29C080551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3055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FE513F6-8D11-49F7-AEE1-6F209F62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963B886-3D42-4BDF-93AB-382B2E7FA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8D972A9-F774-47F6-839E-794AB830E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9CDDE-6B74-417F-8533-1D5E085840BA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8C48457-917A-4AAD-AA42-B4C7B18C1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3C735B9-0FFF-4E54-842A-42B076661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39763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70458E1-BF08-4380-A3DA-2528F45348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B1B1760-3480-47D9-87ED-65E29F3B8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A510C4D-0583-4E0A-B856-A43188A35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C4C73-29F8-49CD-914B-C42120093ACA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2FD640C-0518-450B-8113-B505E124A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39F233D-019B-4F20-9A66-A543C168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96898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772DEA-6B7D-4279-B8B6-BEA6552B6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B383738-4A9C-463F-9B3B-DB9436B8BC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40A1230-2661-4532-B105-1C2EFF09C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B5DA8-D2B8-4B00-9A2F-5D95E16D4D44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9B9EE2B-06F7-4AAB-8962-386C7A9A5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17FFD17-650B-46E7-8F63-E6B977B8A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2223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DF0409-FBC9-4E64-83B4-DE7EBD71F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30805A-1C69-4E39-A0CB-775D4CD8C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25236E4-E0A3-431B-96D8-BA933D3D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73D3C-4565-41D7-9951-5BA23F441A15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7A1C2AA-8A4F-4819-BC1B-4DE8E3740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12DA8CA-87F9-4533-982B-F4F5781D2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27973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CF19F9-4FB4-4A3E-899E-C69F4593E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E430A9F-38EC-4037-A57D-FE3A43FAA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DFD6D50-7D68-4AC4-AC04-3353A9ECC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81CE4F-028F-4EC4-87C6-503FE029FF2B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0D47AAE-16AB-432F-B9AF-F95B2271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2CDFF94-5964-4AA5-9316-D8E505C26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0998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50C45DB-5DAB-48C1-95C5-0A1047A41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4E718EC-2A09-4191-8545-640F5A2D6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F311838-BE05-4267-9CA7-DAB08A9866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9F5C43C-6316-4A72-952E-4FD63AE02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008B1C-926D-4161-ADE1-419C958FA26B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3ECFF3B-E6CA-4085-A8D5-50C73A683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3DC0BEF-D6EE-4BC6-BF85-CB0FA3D39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57383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664AD4-AC0E-4535-A8E3-B9067612A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05C512-CDEA-4440-AA29-CFED117C4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BDD640B-EA38-4AE6-B0FA-979C8C63F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AC2CCF01-3C4F-4D98-8AA7-8D03E1195F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F27CF772-5AD9-44FF-960E-AC28CA56D7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0F2D801B-7924-41AF-A3E4-1BAB60AF0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2214AB-F937-463D-A1D4-CA5227059816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D7EBA819-9421-4D7E-8984-88984DECC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A41439E1-073C-494A-A11F-CA4F9768D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9062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7934DA-40DF-4FEC-ADFE-3DC48A3D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628AC8C2-8553-4268-AB4D-ADDB2CEC0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320CD-171E-470F-9D85-70303B7DCA8D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AAFC8E1-0E2D-42DD-906F-8C999674D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F6DB186A-FC6D-4E8A-9C86-CB0F81C5D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32978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62151D6-9F5B-46A6-97E3-95F5F9F30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153B35-8505-47DA-90FE-48053EF6EC70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BBE06B94-9574-410F-9165-6B12B80B9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6894D7C-9179-45DC-A74D-6F0847825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30855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BFC3315-33C7-4CB4-B12C-E9007FB7A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F3767C-21E0-42EF-830E-6F4F92F96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3CF7D48-5586-4955-A8CC-CE6214C15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513B38D-339D-409D-B1D7-B01884DE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B63F63-10AC-4FA8-8FBD-511C008626F6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2F5A9E4-BC71-443E-9A23-52AF292CC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338D180-A895-4478-87C6-021EFC06D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8405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4826CF-5A12-4884-91C2-C6E3FFB55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699E8499-2BE5-4A3A-9BF0-BB7D45D9A0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6EDA847-596C-4CE1-BCB5-BF78AAF329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9972140-78F4-49C3-9033-718F30C10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CC27D-1316-40DF-8077-EF6AB7895E3E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5A617CA-F109-4757-BE54-5739FC431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8ED8C4-7CF2-45A1-9384-29C080551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41556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FE513F6-8D11-49F7-AEE1-6F209F62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963B886-3D42-4BDF-93AB-382B2E7FA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8D972A9-F774-47F6-839E-794AB830E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9CDDE-6B74-417F-8533-1D5E085840BA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8C48457-917A-4AAD-AA42-B4C7B18C1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3C735B9-0FFF-4E54-842A-42B076661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0425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70458E1-BF08-4380-A3DA-2528F45348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B1B1760-3480-47D9-87ED-65E29F3B8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A510C4D-0583-4E0A-B856-A43188A35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C4C73-29F8-49CD-914B-C42120093ACA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2FD640C-0518-450B-8113-B505E124A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39F233D-019B-4F20-9A66-A543C168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69859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772DEA-6B7D-4279-B8B6-BEA6552B6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B383738-4A9C-463F-9B3B-DB9436B8BC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40A1230-2661-4532-B105-1C2EFF09C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B5DA8-D2B8-4B00-9A2F-5D95E16D4D44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9B9EE2B-06F7-4AAB-8962-386C7A9A5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17FFD17-650B-46E7-8F63-E6B977B8A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39041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DF0409-FBC9-4E64-83B4-DE7EBD71F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30805A-1C69-4E39-A0CB-775D4CD8C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25236E4-E0A3-431B-96D8-BA933D3D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73D3C-4565-41D7-9951-5BA23F441A15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7A1C2AA-8A4F-4819-BC1B-4DE8E3740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12DA8CA-87F9-4533-982B-F4F5781D2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34979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CF19F9-4FB4-4A3E-899E-C69F4593E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E430A9F-38EC-4037-A57D-FE3A43FAA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DFD6D50-7D68-4AC4-AC04-3353A9ECC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81CE4F-028F-4EC4-87C6-503FE029FF2B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0D47AAE-16AB-432F-B9AF-F95B2271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2CDFF94-5964-4AA5-9316-D8E505C26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1485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50C45DB-5DAB-48C1-95C5-0A1047A41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4E718EC-2A09-4191-8545-640F5A2D6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F311838-BE05-4267-9CA7-DAB08A9866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9F5C43C-6316-4A72-952E-4FD63AE02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008B1C-926D-4161-ADE1-419C958FA26B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3ECFF3B-E6CA-4085-A8D5-50C73A683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3DC0BEF-D6EE-4BC6-BF85-CB0FA3D39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46707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664AD4-AC0E-4535-A8E3-B9067612A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05C512-CDEA-4440-AA29-CFED117C4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BDD640B-EA38-4AE6-B0FA-979C8C63F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AC2CCF01-3C4F-4D98-8AA7-8D03E1195F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F27CF772-5AD9-44FF-960E-AC28CA56D7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0F2D801B-7924-41AF-A3E4-1BAB60AF0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2214AB-F937-463D-A1D4-CA5227059816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D7EBA819-9421-4D7E-8984-88984DECC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A41439E1-073C-494A-A11F-CA4F9768D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7164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7934DA-40DF-4FEC-ADFE-3DC48A3D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628AC8C2-8553-4268-AB4D-ADDB2CEC0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320CD-171E-470F-9D85-70303B7DCA8D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AAFC8E1-0E2D-42DD-906F-8C999674D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F6DB186A-FC6D-4E8A-9C86-CB0F81C5D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27174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62151D6-9F5B-46A6-97E3-95F5F9F30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153B35-8505-47DA-90FE-48053EF6EC70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BBE06B94-9574-410F-9165-6B12B80B9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6894D7C-9179-45DC-A74D-6F0847825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59002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BFC3315-33C7-4CB4-B12C-E9007FB7A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F3767C-21E0-42EF-830E-6F4F92F96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3CF7D48-5586-4955-A8CC-CE6214C15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513B38D-339D-409D-B1D7-B01884DE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B63F63-10AC-4FA8-8FBD-511C008626F6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2F5A9E4-BC71-443E-9A23-52AF292CC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338D180-A895-4478-87C6-021EFC06D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76167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4826CF-5A12-4884-91C2-C6E3FFB55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699E8499-2BE5-4A3A-9BF0-BB7D45D9A0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6EDA847-596C-4CE1-BCB5-BF78AAF329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9972140-78F4-49C3-9033-718F30C10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CC27D-1316-40DF-8077-EF6AB7895E3E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5A617CA-F109-4757-BE54-5739FC431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8ED8C4-7CF2-45A1-9384-29C080551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71872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FE513F6-8D11-49F7-AEE1-6F209F62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963B886-3D42-4BDF-93AB-382B2E7FA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8D972A9-F774-47F6-839E-794AB830E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9CDDE-6B74-417F-8533-1D5E085840BA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8C48457-917A-4AAD-AA42-B4C7B18C1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3C735B9-0FFF-4E54-842A-42B076661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6625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70458E1-BF08-4380-A3DA-2528F45348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B1B1760-3480-47D9-87ED-65E29F3B8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A510C4D-0583-4E0A-B856-A43188A35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C4C73-29F8-49CD-914B-C42120093ACA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2FD640C-0518-450B-8113-B505E124A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39F233D-019B-4F20-9A66-A543C168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22894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772DEA-6B7D-4279-B8B6-BEA6552B6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B383738-4A9C-463F-9B3B-DB9436B8BC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40A1230-2661-4532-B105-1C2EFF09C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AB5DA8-D2B8-4B00-9A2F-5D95E16D4D44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9B9EE2B-06F7-4AAB-8962-386C7A9A5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17FFD17-650B-46E7-8F63-E6B977B8A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0066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DF0409-FBC9-4E64-83B4-DE7EBD71F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30805A-1C69-4E39-A0CB-775D4CD8C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25236E4-E0A3-431B-96D8-BA933D3D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73D3C-4565-41D7-9951-5BA23F441A15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7A1C2AA-8A4F-4819-BC1B-4DE8E3740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12DA8CA-87F9-4533-982B-F4F5781D2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70715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CF19F9-4FB4-4A3E-899E-C69F4593E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E430A9F-38EC-4037-A57D-FE3A43FAA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DFD6D50-7D68-4AC4-AC04-3353A9ECC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81CE4F-028F-4EC4-87C6-503FE029FF2B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0D47AAE-16AB-432F-B9AF-F95B2271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2CDFF94-5964-4AA5-9316-D8E505C26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78535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50C45DB-5DAB-48C1-95C5-0A1047A41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4E718EC-2A09-4191-8545-640F5A2D6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F311838-BE05-4267-9CA7-DAB08A9866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9F5C43C-6316-4A72-952E-4FD63AE02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008B1C-926D-4161-ADE1-419C958FA26B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3ECFF3B-E6CA-4085-A8D5-50C73A683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3DC0BEF-D6EE-4BC6-BF85-CB0FA3D39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7667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664AD4-AC0E-4535-A8E3-B9067612A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05C512-CDEA-4440-AA29-CFED117C4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BDD640B-EA38-4AE6-B0FA-979C8C63F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AC2CCF01-3C4F-4D98-8AA7-8D03E1195F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F27CF772-5AD9-44FF-960E-AC28CA56D7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0F2D801B-7924-41AF-A3E4-1BAB60AF0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2214AB-F937-463D-A1D4-CA5227059816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D7EBA819-9421-4D7E-8984-88984DECC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A41439E1-073C-494A-A11F-CA4F9768D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210186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7934DA-40DF-4FEC-ADFE-3DC48A3D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628AC8C2-8553-4268-AB4D-ADDB2CEC0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320CD-171E-470F-9D85-70303B7DCA8D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AAFC8E1-0E2D-42DD-906F-8C999674D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F6DB186A-FC6D-4E8A-9C86-CB0F81C5D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45316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62151D6-9F5B-46A6-97E3-95F5F9F30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153B35-8505-47DA-90FE-48053EF6EC70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BBE06B94-9574-410F-9165-6B12B80B9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6894D7C-9179-45DC-A74D-6F0847825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03419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BFC3315-33C7-4CB4-B12C-E9007FB7A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F3767C-21E0-42EF-830E-6F4F92F96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3CF7D48-5586-4955-A8CC-CE6214C15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513B38D-339D-409D-B1D7-B01884DE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B63F63-10AC-4FA8-8FBD-511C008626F6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2F5A9E4-BC71-443E-9A23-52AF292CC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338D180-A895-4478-87C6-021EFC06D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10585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4826CF-5A12-4884-91C2-C6E3FFB55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699E8499-2BE5-4A3A-9BF0-BB7D45D9A0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6EDA847-596C-4CE1-BCB5-BF78AAF329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9972140-78F4-49C3-9033-718F30C10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CC27D-1316-40DF-8077-EF6AB7895E3E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5A617CA-F109-4757-BE54-5739FC431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8ED8C4-7CF2-45A1-9384-29C080551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0070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FE513F6-8D11-49F7-AEE1-6F209F620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963B886-3D42-4BDF-93AB-382B2E7FA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8D972A9-F774-47F6-839E-794AB830E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59CDDE-6B74-417F-8533-1D5E085840BA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8C48457-917A-4AAD-AA42-B4C7B18C1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3C735B9-0FFF-4E54-842A-42B076661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97990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70458E1-BF08-4380-A3DA-2528F45348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B1B1760-3480-47D9-87ED-65E29F3B8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A510C4D-0583-4E0A-B856-A43188A35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BC4C73-29F8-49CD-914B-C42120093ACA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2FD640C-0518-450B-8113-B505E124A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39F233D-019B-4F20-9A66-A543C168E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7670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AECC83D2-1DDC-4B82-96CE-4089B6DB5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87AFF7D-75B9-4EC3-B258-E1672D86A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2A27A45-1378-4062-859A-383C530756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AFAAD-FBE8-4C3E-BE09-B844FE2D5D32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9655741-BFCA-4B40-BBF9-4C41E4893D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F3D7AE5-CB29-45A9-B012-4FE5E1B37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059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AECC83D2-1DDC-4B82-96CE-4089B6DB5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87AFF7D-75B9-4EC3-B258-E1672D86A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2A27A45-1378-4062-859A-383C530756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AFAAD-FBE8-4C3E-BE09-B844FE2D5D32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9655741-BFCA-4B40-BBF9-4C41E4893D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F3D7AE5-CB29-45A9-B012-4FE5E1B37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0389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AECC83D2-1DDC-4B82-96CE-4089B6DB5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87AFF7D-75B9-4EC3-B258-E1672D86A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2A27A45-1378-4062-859A-383C530756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AFAAD-FBE8-4C3E-BE09-B844FE2D5D32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9655741-BFCA-4B40-BBF9-4C41E4893D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F3D7AE5-CB29-45A9-B012-4FE5E1B37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76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AECC83D2-1DDC-4B82-96CE-4089B6DB5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87AFF7D-75B9-4EC3-B258-E1672D86A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2A27A45-1378-4062-859A-383C530756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AFAAD-FBE8-4C3E-BE09-B844FE2D5D32}" type="datetime1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6/11/2025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9655741-BFCA-4B40-BBF9-4C41E4893D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F3D7AE5-CB29-45A9-B012-4FE5E1B37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246121-541D-44F5-95CF-E839B8139C85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998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2">
                    <a:lumMod val="50000"/>
                  </a:schemeClr>
                </a:solidFill>
              </a:rPr>
              <a:t>ΟΔΗΓΟΣ ΟΜΕΑ</a:t>
            </a:r>
            <a:endParaRPr lang="el-GR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859578" y="4106487"/>
            <a:ext cx="6648489" cy="871912"/>
          </a:xfrm>
        </p:spPr>
        <p:txBody>
          <a:bodyPr/>
          <a:lstStyle/>
          <a:p>
            <a:r>
              <a:rPr lang="el-GR" dirty="0" smtClean="0">
                <a:solidFill>
                  <a:schemeClr val="accent2">
                    <a:lumMod val="50000"/>
                  </a:schemeClr>
                </a:solidFill>
              </a:rPr>
              <a:t>ΜΟΔΙΠ Π.Θ. </a:t>
            </a:r>
          </a:p>
          <a:p>
            <a:r>
              <a:rPr lang="el-GR" dirty="0" smtClean="0">
                <a:solidFill>
                  <a:schemeClr val="accent2">
                    <a:lumMod val="50000"/>
                  </a:schemeClr>
                </a:solidFill>
              </a:rPr>
              <a:t>ΝΟΕΜΒΡΙΟΣ 2025</a:t>
            </a:r>
            <a:endParaRPr lang="el-GR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269" y="1539203"/>
            <a:ext cx="967076" cy="123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5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620982" y="982133"/>
            <a:ext cx="8495607" cy="347903"/>
          </a:xfrm>
        </p:spPr>
        <p:txBody>
          <a:bodyPr>
            <a:noAutofit/>
          </a:bodyPr>
          <a:lstStyle/>
          <a:p>
            <a:r>
              <a:rPr lang="el-GR" sz="24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ΟΜΕΑ - ΣΥΓΚΡΟΤΗΣΗ</a:t>
            </a:r>
            <a:endParaRPr lang="el-GR" sz="24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435331" y="1330036"/>
            <a:ext cx="9461266" cy="4545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Τι είναι η </a:t>
            </a:r>
            <a:r>
              <a:rPr lang="el-GR" sz="2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ΟΜΕΑ;</a:t>
            </a:r>
          </a:p>
          <a:p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Βασικός συντελεστής για την ποιοτική λειτουργία του Τμήματος</a:t>
            </a:r>
          </a:p>
          <a:p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Υπεύθυνη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για εσωτερική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αξιολόγηση/πιστοποίηση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&amp; συνεχή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βελτίωση ακαδημαϊκής μονάδας </a:t>
            </a:r>
          </a:p>
          <a:p>
            <a:endParaRPr lang="el-GR" sz="1600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l-GR" sz="2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Συγκρότηση </a:t>
            </a:r>
            <a:r>
              <a:rPr lang="el-GR" sz="2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ΟΜΕΑ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3–5 μέλη ΔΕΠ με συντονιστή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Συμμετοχή εκπροσώπων προσωπικού &amp; φοιτητών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Θητεία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: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ορίζεται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από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την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Συνέλευση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του Τμήματος, 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		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κατόπιν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εισήγησης του Προέδρου</a:t>
            </a:r>
            <a:endParaRPr lang="el-GR" sz="16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sz="20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el-GR" sz="1800" dirty="0">
              <a:latin typeface="Calibri" panose="020F0502020204030204" pitchFamily="34" charset="0"/>
            </a:endParaRPr>
          </a:p>
        </p:txBody>
      </p:sp>
      <p:pic>
        <p:nvPicPr>
          <p:cNvPr id="4" name="Εικόνα 3" descr="\\ad.uth.gr\SharedFolders\modip\18_LOGOTYPO\Nea logotypa\ΜΟΔΙΠ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71" y="982132"/>
            <a:ext cx="670560" cy="854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193" y="2856687"/>
            <a:ext cx="4383404" cy="277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912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199689" y="689956"/>
            <a:ext cx="76367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Ετήσιες Υποχρεώσεις /Ημερολόγιο δράσεων</a:t>
            </a:r>
            <a:endParaRPr lang="el-GR" sz="24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1303789" y="756458"/>
            <a:ext cx="984357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ctr">
              <a:buFont typeface="Arial" panose="020B0604020202020204" pitchFamily="34" charset="0"/>
              <a:buChar char="•"/>
            </a:pPr>
            <a:endParaRPr lang="el-GR" sz="1600" b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sz="1600" dirty="0" err="1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Στοχοθεσία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Τμήματος σε συνεργασία με Πρόεδρο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Συλλογή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&amp; επεξεργασία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δεδομένων </a:t>
            </a:r>
            <a:endParaRPr lang="el-GR" sz="16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Έκθεση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Εσωτερικής Αξιολόγησης κάθε έτος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Υποβολή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στη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ΜΟΔΙΠ αναφορών και εκθέσεων αξιολόγησης</a:t>
            </a:r>
            <a:endParaRPr lang="el-GR" sz="16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Συνεχής συνεργασία και επικοινωνία με ΜΟΔΙΠ </a:t>
            </a:r>
            <a:r>
              <a:rPr lang="el-GR" sz="1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(ορισμός υπευθύνου διεπαφής ΟΜΕΑ με ΜΟΔΙΠ)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Τακτική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συνεργασία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&amp;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ενημερώσεις στο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Τμήμα- Εισηγήσεις βελτίωσης ΠΠΣ και ΠΜΣ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Συμμετοχή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σε σεμινάρια &amp;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συναντήσεις ΜΟΔΙΠ</a:t>
            </a:r>
            <a:endParaRPr lang="el-GR" sz="16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Υποστήριξη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σε πιστοποίηση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ΠΠΣ και ΠΜΣ Τμήματος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Λίστες ελέγχου (</a:t>
            </a:r>
            <a:r>
              <a:rPr lang="el-GR" sz="16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checklists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) για υλοποίηση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δράσεων σχετικών με τις συστάσεις των Επιτροπών πιστοποίησης</a:t>
            </a:r>
            <a:endParaRPr lang="el-GR" sz="16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0528" y="756458"/>
            <a:ext cx="2506096" cy="2142175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071" y="494031"/>
            <a:ext cx="670618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328263" cy="572348"/>
          </a:xfrm>
        </p:spPr>
        <p:txBody>
          <a:bodyPr>
            <a:normAutofit/>
          </a:bodyPr>
          <a:lstStyle/>
          <a:p>
            <a:r>
              <a:rPr lang="el-GR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Διαχείριση &amp; Ανάλυση Δεδομένων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138844" y="1554481"/>
            <a:ext cx="9757753" cy="4321387"/>
          </a:xfrm>
        </p:spPr>
        <p:txBody>
          <a:bodyPr/>
          <a:lstStyle/>
          <a:p>
            <a:pPr marL="0" indent="0">
              <a:buNone/>
            </a:pPr>
            <a:r>
              <a:rPr lang="el-GR" sz="2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Χρήση </a:t>
            </a:r>
            <a:r>
              <a:rPr lang="el-GR" sz="20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συστημάτων ΜΟΔΙΠ &amp; </a:t>
            </a:r>
            <a:r>
              <a:rPr lang="el-GR" sz="20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ΟΠΕΣΠ ΕΘΑΑΕ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Δείκτες: Μ3, Μ4, Μ5, Μ6 και Αναφορές ποιοτικών δεικτών: Δ3, Δ4, Δ5, Δ6.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Ετήσια εισαγωγή δεικτών Μ &amp;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Δ. Έλεγχος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ορθότητας πριν την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οριστικοποίηση των δεδομένων στο ΠΣ της ΜΟΔΙΠ</a:t>
            </a:r>
          </a:p>
          <a:p>
            <a:pPr marL="0" indent="0">
              <a:buNone/>
            </a:pPr>
            <a:r>
              <a:rPr lang="el-GR" sz="18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Επιπλέον πηγές δεδομένων για αξιοποίηση </a:t>
            </a:r>
            <a:endParaRPr lang="el-GR" sz="18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el-GR" sz="18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Φοιτητολόγιο</a:t>
            </a:r>
            <a:r>
              <a:rPr lang="el-GR" sz="1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, έρευνα, </a:t>
            </a:r>
            <a:r>
              <a:rPr lang="el-GR" sz="18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συνεργασίες , αναγνώριση , δωρεές, υποδομές.</a:t>
            </a:r>
            <a:r>
              <a:rPr lang="el-GR" sz="1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Σύνδεση των δεικτών της μονάδας με χρηματοδότηση </a:t>
            </a:r>
            <a:r>
              <a:rPr lang="el-GR" sz="18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ιδρύματος</a:t>
            </a:r>
            <a:endParaRPr lang="el-GR" sz="18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el-GR" sz="18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Ερωτηματολόγια </a:t>
            </a:r>
            <a:r>
              <a:rPr lang="el-GR" sz="1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αξιολόγησης </a:t>
            </a:r>
            <a:r>
              <a:rPr lang="el-GR" sz="18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μαθημάτων </a:t>
            </a:r>
            <a:r>
              <a:rPr lang="el-GR" sz="14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(αξιοποίηση αποτελεσμάτων – ετήσιες συνολικές αναφορές αποτελεσμάτων –ενημέρωση τμήματος, φοιτητών)</a:t>
            </a:r>
          </a:p>
          <a:p>
            <a:r>
              <a:rPr lang="el-GR" sz="18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Απολογισμοί παραπόνων ενστάσεων φοιτητών </a:t>
            </a:r>
          </a:p>
          <a:p>
            <a:r>
              <a:rPr lang="el-GR" sz="18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Έρευνα σε φορείς για αποτελεσματικότητα των προγραμμάτων σπουδών </a:t>
            </a:r>
            <a:endParaRPr lang="el-GR" sz="18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l-GR" sz="18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814" y="555376"/>
            <a:ext cx="670618" cy="85351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5216" y="4064924"/>
            <a:ext cx="3270109" cy="195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336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21" y="533363"/>
            <a:ext cx="670618" cy="853514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1823810" y="775454"/>
            <a:ext cx="55163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Διαδικασία Εσωτερικής Αξιολόγησης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1562792" y="1629294"/>
            <a:ext cx="8706623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Έλεγχος εφαρμογής διαδικασιών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ΕΣΔΠ (Εσωτερικό Σύστημα Διασφάλισης Ποιότητας)</a:t>
            </a:r>
            <a:endParaRPr lang="el-GR" sz="16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Καταγραφή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σφαλμάτων &amp; προτάσεις διορθώσεων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Ανατροφοδότηση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προς ΜΟΔΙΠ &amp;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Τμήμα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Ετήσια Έκθεση Εσωτερικής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Αξιολόγησης</a:t>
            </a:r>
            <a:r>
              <a:rPr lang="el-GR" sz="12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:( η διαδικασία είναι προς συζήτηση για αλλαγή με σύνταξη της έκθεσης από την ΜΟΔΙΠ )</a:t>
            </a:r>
            <a:endParaRPr lang="el-GR" sz="1200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Πολλαπλές πηγές δεδομένων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Συγκριτική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ανάλυση &amp; ισχυρά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σημεία, αδυναμίες </a:t>
            </a:r>
            <a:endParaRPr lang="el-GR" sz="16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Σύντομη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παρουσίαση για ευκολία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διάχυσης και αξιολόγησης της πληροφορίας με διαγράμματα, πίνακες και συμπεράσματα</a:t>
            </a:r>
            <a:endParaRPr lang="el-GR" sz="16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l-GR" sz="16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2214" y="204448"/>
            <a:ext cx="2642787" cy="185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195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22" y="546939"/>
            <a:ext cx="670618" cy="859611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538" y="2038318"/>
            <a:ext cx="3086378" cy="3022078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5012301" y="792078"/>
            <a:ext cx="30443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Στοχοθεσία</a:t>
            </a:r>
            <a:r>
              <a:rPr lang="el-GR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Ποιότητας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4544291" y="1529233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Στόχοι μετρήσιμοι &amp; </a:t>
            </a:r>
            <a:r>
              <a:rPr lang="el-GR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ρεαλιστικοί , όχι απαραίτητα πολλοί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Σύνδεση τους με συστάσεις </a:t>
            </a:r>
            <a:r>
              <a:rPr lang="el-GR" dirty="0" err="1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αξιολογητών</a:t>
            </a:r>
            <a:r>
              <a:rPr lang="el-GR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και ετήσιους δείκτες από ΟΠΕΣΠ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Σύνδεση τους με αδυναμίες από αξιολόγηση ΜΟΔΙΠ</a:t>
            </a:r>
            <a:endParaRPr lang="el-GR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Διακριτές </a:t>
            </a:r>
            <a:r>
              <a:rPr lang="el-GR" dirty="0" err="1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Υπευθυνότητες</a:t>
            </a:r>
            <a:r>
              <a:rPr lang="el-GR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l-GR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&amp; χρονοδιάγραμμα </a:t>
            </a:r>
            <a:r>
              <a:rPr lang="el-GR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υλοποίησης στόχων </a:t>
            </a:r>
            <a:endParaRPr lang="el-GR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665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EC4651-8D30-4C8B-AF24-EE261CCD4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1610" cy="777875"/>
          </a:xfrm>
        </p:spPr>
        <p:txBody>
          <a:bodyPr>
            <a:normAutofit/>
          </a:bodyPr>
          <a:lstStyle/>
          <a:p>
            <a:r>
              <a:rPr lang="el-GR" sz="3200" b="1" dirty="0"/>
              <a:t>Παράδειγμα σύνταξης </a:t>
            </a:r>
            <a:r>
              <a:rPr lang="el-GR" sz="3200" b="1" dirty="0" err="1"/>
              <a:t>στοχοθεσίας</a:t>
            </a:r>
            <a:r>
              <a:rPr lang="el-GR" sz="3200" b="1" dirty="0"/>
              <a:t> ΠΠΣ (με σφάλματα)</a:t>
            </a:r>
          </a:p>
        </p:txBody>
      </p:sp>
      <p:graphicFrame>
        <p:nvGraphicFramePr>
          <p:cNvPr id="4" name="Πίνακας 4">
            <a:extLst>
              <a:ext uri="{FF2B5EF4-FFF2-40B4-BE49-F238E27FC236}">
                <a16:creationId xmlns:a16="http://schemas.microsoft.com/office/drawing/2014/main" id="{AA7F7D5A-78CC-4CFC-85D7-B00D67A3D36C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753359" y="1432551"/>
          <a:ext cx="11087104" cy="4189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5888">
                  <a:extLst>
                    <a:ext uri="{9D8B030D-6E8A-4147-A177-3AD203B41FA5}">
                      <a16:colId xmlns:a16="http://schemas.microsoft.com/office/drawing/2014/main" val="2411727580"/>
                    </a:ext>
                  </a:extLst>
                </a:gridCol>
                <a:gridCol w="1176337">
                  <a:extLst>
                    <a:ext uri="{9D8B030D-6E8A-4147-A177-3AD203B41FA5}">
                      <a16:colId xmlns:a16="http://schemas.microsoft.com/office/drawing/2014/main" val="3573810435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738739069"/>
                    </a:ext>
                  </a:extLst>
                </a:gridCol>
                <a:gridCol w="1189863">
                  <a:extLst>
                    <a:ext uri="{9D8B030D-6E8A-4147-A177-3AD203B41FA5}">
                      <a16:colId xmlns:a16="http://schemas.microsoft.com/office/drawing/2014/main" val="1505301241"/>
                    </a:ext>
                  </a:extLst>
                </a:gridCol>
                <a:gridCol w="667512">
                  <a:extLst>
                    <a:ext uri="{9D8B030D-6E8A-4147-A177-3AD203B41FA5}">
                      <a16:colId xmlns:a16="http://schemas.microsoft.com/office/drawing/2014/main" val="2868159847"/>
                    </a:ext>
                  </a:extLst>
                </a:gridCol>
                <a:gridCol w="1914528">
                  <a:extLst>
                    <a:ext uri="{9D8B030D-6E8A-4147-A177-3AD203B41FA5}">
                      <a16:colId xmlns:a16="http://schemas.microsoft.com/office/drawing/2014/main" val="2309630370"/>
                    </a:ext>
                  </a:extLst>
                </a:gridCol>
                <a:gridCol w="1385888">
                  <a:extLst>
                    <a:ext uri="{9D8B030D-6E8A-4147-A177-3AD203B41FA5}">
                      <a16:colId xmlns:a16="http://schemas.microsoft.com/office/drawing/2014/main" val="1864820393"/>
                    </a:ext>
                  </a:extLst>
                </a:gridCol>
                <a:gridCol w="1385888">
                  <a:extLst>
                    <a:ext uri="{9D8B030D-6E8A-4147-A177-3AD203B41FA5}">
                      <a16:colId xmlns:a16="http://schemas.microsoft.com/office/drawing/2014/main" val="3684655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ΣΤΡΑΤΗΓΙΚΟΣ ΣΤΟΧΟΣ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ΣΤΟΧΟΙ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ΠΟΙΟΤΗΤΑΣ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ΜΕΤΡΗΣΗ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(δείκτης)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ΤΙΜΗ ΒΑΣΗΣ (τρέχουσα τιμή)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ΤΙΜΗ ΣΤΟΧΟΥ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ΕΝΕΡΓΕΙΕΣ/ΔΡΑΣΕΙΣ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(Τι πρέπει να κάνουμε για να πετύχουμε τα προσδοκώμενα αποτελέσματα;)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ΥΠΕΥΘΥΝΟΤΗΤΕΣ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(Ποιος αναλαμβάνει κάθε ενέργεια;)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ΧΡΟΝΟ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ΔΙΑΓΡΑΜΜΑ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(Πότε;)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313800502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endParaRPr lang="el-GR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l-GR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l-GR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l-GR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 eaLnBrk="1" latinLnBrk="0" hangingPunct="1"/>
                      <a:endParaRPr lang="el-GR" dirty="0">
                        <a:effectLst/>
                      </a:endParaRPr>
                    </a:p>
                    <a:p>
                      <a:pPr rtl="0" eaLnBrk="1" latinLnBrk="0" hangingPunct="1"/>
                      <a:r>
                        <a:rPr lang="el-G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Σ.1</a:t>
                      </a:r>
                      <a:r>
                        <a:rPr lang="el-G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Παρακολούθηση της προόδου των φο</a:t>
                      </a:r>
                      <a:r>
                        <a:rPr lang="el-GR" sz="1800" b="1" kern="1200" cap="small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ι</a:t>
                      </a:r>
                      <a:r>
                        <a:rPr lang="el-G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τητών</a:t>
                      </a:r>
                      <a:endParaRPr lang="el-GR" dirty="0">
                        <a:effectLst/>
                      </a:endParaRPr>
                    </a:p>
                    <a:p>
                      <a:endParaRPr lang="el-GR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l">
                        <a:lnSpc>
                          <a:spcPct val="107000"/>
                        </a:lnSpc>
                        <a:spcBef>
                          <a:spcPts val="1130"/>
                        </a:spcBef>
                      </a:pPr>
                      <a:r>
                        <a:rPr lang="el-G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l-G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1" indent="0" algn="l">
                        <a:lnSpc>
                          <a:spcPct val="107000"/>
                        </a:lnSpc>
                        <a:buFont typeface="+mj-lt"/>
                        <a:buNone/>
                      </a:pP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 Συστηματ</a:t>
                      </a:r>
                      <a:r>
                        <a:rPr lang="el-GR" sz="1600" cap="small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ι</a:t>
                      </a: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κή</a:t>
                      </a:r>
                      <a:r>
                        <a:rPr lang="el-GR" sz="1600" spc="1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Αξ</a:t>
                      </a:r>
                      <a:r>
                        <a:rPr lang="el-GR" sz="1600" cap="small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ιο</a:t>
                      </a: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λόγηση</a:t>
                      </a:r>
                      <a:r>
                        <a:rPr lang="el-GR" sz="2000" kern="1200" spc="0" dirty="0">
                          <a:solidFill>
                            <a:schemeClr val="dk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l-GR" sz="1600" kern="12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Μαθημάτων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36000" algn="l">
                        <a:lnSpc>
                          <a:spcPts val="1140"/>
                        </a:lnSpc>
                      </a:pPr>
                      <a:endParaRPr lang="el-GR" sz="1600" spc="-1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ts val="1140"/>
                        </a:lnSpc>
                      </a:pPr>
                      <a:endParaRPr lang="el-GR" sz="1600" spc="-1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ts val="1140"/>
                        </a:lnSpc>
                      </a:pPr>
                      <a:endParaRPr lang="el-GR" sz="1600" spc="-1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ts val="1140"/>
                        </a:lnSpc>
                      </a:pPr>
                      <a:endParaRPr lang="el-GR" sz="1600" spc="-1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ts val="1140"/>
                        </a:lnSpc>
                      </a:pP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Μ.5.070</a:t>
                      </a:r>
                      <a:endParaRPr lang="el-GR" sz="2000" dirty="0">
                        <a:effectLst/>
                        <a:highlight>
                          <a:srgbClr val="00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Αρ</a:t>
                      </a:r>
                      <a:r>
                        <a:rPr lang="el-GR" sz="1600" cap="small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ι</a:t>
                      </a: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θμός </a:t>
                      </a:r>
                      <a:r>
                        <a:rPr lang="el-GR" sz="1600" spc="-2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Μαθημάτων</a:t>
                      </a:r>
                      <a:r>
                        <a:rPr lang="el-GR" sz="1600" spc="-4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1600" spc="-2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που </a:t>
                      </a:r>
                      <a:r>
                        <a:rPr lang="el-GR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εφαρμόζετα</a:t>
                      </a:r>
                      <a:r>
                        <a:rPr lang="el-GR" sz="1600" cap="small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ι</a:t>
                      </a:r>
                      <a:r>
                        <a:rPr lang="el-GR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η </a:t>
                      </a: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αξ</a:t>
                      </a:r>
                      <a:r>
                        <a:rPr lang="el-GR" sz="1600" cap="small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ιο</a:t>
                      </a: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λόγηση</a:t>
                      </a:r>
                      <a:endParaRPr lang="el-G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36000" algn="l">
                        <a:lnSpc>
                          <a:spcPct val="107000"/>
                        </a:lnSpc>
                      </a:pPr>
                      <a:r>
                        <a:rPr lang="el-G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l-G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ct val="107000"/>
                        </a:lnSpc>
                        <a:spcBef>
                          <a:spcPts val="545"/>
                        </a:spcBef>
                      </a:pPr>
                      <a:r>
                        <a:rPr lang="el-G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l-G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l-GR" sz="1600" spc="-5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60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l-GR" sz="1600" spc="-5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60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600" spc="-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el-G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36000" algn="l">
                        <a:lnSpc>
                          <a:spcPct val="107000"/>
                        </a:lnSpc>
                      </a:pPr>
                      <a:r>
                        <a:rPr lang="el-G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l-G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ct val="107000"/>
                        </a:lnSpc>
                        <a:spcBef>
                          <a:spcPts val="545"/>
                        </a:spcBef>
                      </a:pPr>
                      <a:r>
                        <a:rPr lang="el-G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l-G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l-GR" sz="1600" spc="-5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60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l-GR" sz="1600" spc="-5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60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600" spc="-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59</a:t>
                      </a:r>
                      <a:endParaRPr lang="el-G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36000" algn="l">
                        <a:lnSpc>
                          <a:spcPct val="107000"/>
                        </a:lnSpc>
                      </a:pP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1.Ευαισθητοποίηση </a:t>
                      </a:r>
                      <a:r>
                        <a:rPr lang="el-GR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φοιτητών για </a:t>
                      </a: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μεγαλύτερη συμμετοχή.</a:t>
                      </a:r>
                      <a:endParaRPr lang="el-G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marR="170815" algn="l">
                        <a:lnSpc>
                          <a:spcPct val="107000"/>
                        </a:lnSpc>
                      </a:pPr>
                      <a:r>
                        <a:rPr lang="el-G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l-G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marR="170815" algn="l">
                        <a:lnSpc>
                          <a:spcPct val="107000"/>
                        </a:lnSpc>
                      </a:pPr>
                      <a:r>
                        <a:rPr lang="el-GR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2.Συστηματοποίηση</a:t>
                      </a: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l-GR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της διαδικασίας με την χρήση</a:t>
                      </a:r>
                      <a:endParaRPr lang="el-G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ερωτηματολογίων </a:t>
                      </a:r>
                      <a:r>
                        <a:rPr lang="el-GR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της ΜΟΔΙΠ</a:t>
                      </a:r>
                      <a:endParaRPr lang="el-GR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36000" algn="l">
                        <a:lnSpc>
                          <a:spcPct val="107000"/>
                        </a:lnSpc>
                        <a:spcBef>
                          <a:spcPts val="1130"/>
                        </a:spcBef>
                      </a:pPr>
                      <a:r>
                        <a:rPr lang="el-GR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l-G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ct val="107000"/>
                        </a:lnSpc>
                      </a:pPr>
                      <a:endParaRPr lang="el-GR" sz="1600" spc="-1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ct val="107000"/>
                        </a:lnSpc>
                      </a:pPr>
                      <a:endParaRPr lang="el-GR" sz="1600" spc="-1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ct val="107000"/>
                        </a:lnSpc>
                      </a:pPr>
                      <a:r>
                        <a:rPr lang="el-GR" sz="1600" spc="-2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Πρόεδρος, ΟΜΕΑ, </a:t>
                      </a:r>
                      <a:r>
                        <a:rPr lang="en-US" sz="1600" spc="-2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Διδάσκοντες</a:t>
                      </a:r>
                      <a:endParaRPr lang="el-GR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36000" algn="l">
                        <a:lnSpc>
                          <a:spcPct val="107000"/>
                        </a:lnSpc>
                      </a:pPr>
                      <a:r>
                        <a:rPr lang="el-GR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l-G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ct val="107000"/>
                        </a:lnSpc>
                        <a:spcBef>
                          <a:spcPts val="545"/>
                        </a:spcBef>
                      </a:pPr>
                      <a:r>
                        <a:rPr lang="el-GR" sz="12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l-GR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60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l-GR" sz="1200" spc="-1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60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31/12/2025</a:t>
                      </a:r>
                      <a:endParaRPr lang="el-GR" sz="1600" dirty="0">
                        <a:effectLst/>
                        <a:highlight>
                          <a:srgbClr val="FFFF00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24900777"/>
                  </a:ext>
                </a:extLst>
              </a:tr>
            </a:tbl>
          </a:graphicData>
        </a:graphic>
      </p:graphicFrame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5FACE1E-8A73-439B-B23E-D156DC253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</p:spTree>
    <p:extLst>
      <p:ext uri="{BB962C8B-B14F-4D97-AF65-F5344CB8AC3E}">
        <p14:creationId xmlns:p14="http://schemas.microsoft.com/office/powerpoint/2010/main" val="768385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EC4651-8D30-4C8B-AF24-EE261CCD4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1610" cy="777875"/>
          </a:xfrm>
        </p:spPr>
        <p:txBody>
          <a:bodyPr>
            <a:normAutofit/>
          </a:bodyPr>
          <a:lstStyle/>
          <a:p>
            <a:r>
              <a:rPr lang="el-GR" sz="3200" b="1" dirty="0"/>
              <a:t>Παράδειγμα </a:t>
            </a:r>
            <a:r>
              <a:rPr lang="el-GR" sz="3200" b="1" dirty="0" smtClean="0"/>
              <a:t>ορθής σύνταξης </a:t>
            </a:r>
            <a:r>
              <a:rPr lang="el-GR" sz="3200" b="1" dirty="0" err="1"/>
              <a:t>στοχοθεσίας</a:t>
            </a:r>
            <a:r>
              <a:rPr lang="el-GR" sz="3200" b="1" dirty="0"/>
              <a:t> </a:t>
            </a:r>
            <a:r>
              <a:rPr lang="el-GR" sz="3200" b="1" dirty="0" smtClean="0"/>
              <a:t>ΠΠΣ</a:t>
            </a:r>
            <a:endParaRPr lang="el-GR" sz="3200" b="1" dirty="0"/>
          </a:p>
        </p:txBody>
      </p:sp>
      <p:graphicFrame>
        <p:nvGraphicFramePr>
          <p:cNvPr id="4" name="Πίνακας 4">
            <a:extLst>
              <a:ext uri="{FF2B5EF4-FFF2-40B4-BE49-F238E27FC236}">
                <a16:creationId xmlns:a16="http://schemas.microsoft.com/office/drawing/2014/main" id="{AA7F7D5A-78CC-4CFC-85D7-B00D67A3D3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1246476"/>
              </p:ext>
            </p:extLst>
          </p:nvPr>
        </p:nvGraphicFramePr>
        <p:xfrm>
          <a:off x="290944" y="1432551"/>
          <a:ext cx="11549519" cy="4189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690">
                  <a:extLst>
                    <a:ext uri="{9D8B030D-6E8A-4147-A177-3AD203B41FA5}">
                      <a16:colId xmlns:a16="http://schemas.microsoft.com/office/drawing/2014/main" val="2411727580"/>
                    </a:ext>
                  </a:extLst>
                </a:gridCol>
                <a:gridCol w="1225399">
                  <a:extLst>
                    <a:ext uri="{9D8B030D-6E8A-4147-A177-3AD203B41FA5}">
                      <a16:colId xmlns:a16="http://schemas.microsoft.com/office/drawing/2014/main" val="3573810435"/>
                    </a:ext>
                  </a:extLst>
                </a:gridCol>
                <a:gridCol w="2063831">
                  <a:extLst>
                    <a:ext uri="{9D8B030D-6E8A-4147-A177-3AD203B41FA5}">
                      <a16:colId xmlns:a16="http://schemas.microsoft.com/office/drawing/2014/main" val="2738739069"/>
                    </a:ext>
                  </a:extLst>
                </a:gridCol>
                <a:gridCol w="1239489">
                  <a:extLst>
                    <a:ext uri="{9D8B030D-6E8A-4147-A177-3AD203B41FA5}">
                      <a16:colId xmlns:a16="http://schemas.microsoft.com/office/drawing/2014/main" val="1505301241"/>
                    </a:ext>
                  </a:extLst>
                </a:gridCol>
                <a:gridCol w="695352">
                  <a:extLst>
                    <a:ext uri="{9D8B030D-6E8A-4147-A177-3AD203B41FA5}">
                      <a16:colId xmlns:a16="http://schemas.microsoft.com/office/drawing/2014/main" val="2868159847"/>
                    </a:ext>
                  </a:extLst>
                </a:gridCol>
                <a:gridCol w="1994378">
                  <a:extLst>
                    <a:ext uri="{9D8B030D-6E8A-4147-A177-3AD203B41FA5}">
                      <a16:colId xmlns:a16="http://schemas.microsoft.com/office/drawing/2014/main" val="2309630370"/>
                    </a:ext>
                  </a:extLst>
                </a:gridCol>
                <a:gridCol w="1443690">
                  <a:extLst>
                    <a:ext uri="{9D8B030D-6E8A-4147-A177-3AD203B41FA5}">
                      <a16:colId xmlns:a16="http://schemas.microsoft.com/office/drawing/2014/main" val="1864820393"/>
                    </a:ext>
                  </a:extLst>
                </a:gridCol>
                <a:gridCol w="1443690">
                  <a:extLst>
                    <a:ext uri="{9D8B030D-6E8A-4147-A177-3AD203B41FA5}">
                      <a16:colId xmlns:a16="http://schemas.microsoft.com/office/drawing/2014/main" val="3684655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ΣΤΡΑΤΗΓΙΚΟΣ ΣΤΟΧΟΣ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ΣΤΟΧΟΙ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ΠΟΙΟΤΗΤΑΣ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ΜΕΤΡΗΣΗ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(δείκτης)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ΤΙΜΗ ΒΑΣΗΣ (τρέχουσα τιμή)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ΤΙΜΗ ΣΤΟΧΟΥ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ΕΝΕΡΓΕΙΕΣ/ΔΡΑΣΕΙΣ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(Τι πρέπει να κάνουμε για να πετύχουμε τα προσδοκώμενα αποτελέσματα;)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ΥΠΕΥΘΥΝΟΤΗΤΕΣ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(Ποιος αναλαμβάνει κάθε ενέργεια;)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ΧΡΟΝΟ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ΔΙΑΓΡΑΜΜΑ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(Πότε;)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313800502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endParaRPr lang="el-GR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l-GR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l-GR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l-GR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 eaLnBrk="1" latinLnBrk="0" hangingPunct="1"/>
                      <a:endParaRPr lang="el-GR" dirty="0">
                        <a:effectLst/>
                      </a:endParaRPr>
                    </a:p>
                    <a:p>
                      <a:pPr rtl="0" eaLnBrk="1" latinLnBrk="0" hangingPunct="1"/>
                      <a:r>
                        <a:rPr lang="el-G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Σ.1</a:t>
                      </a:r>
                      <a:r>
                        <a:rPr lang="el-G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Παρακολούθηση της προόδου των φο</a:t>
                      </a:r>
                      <a:r>
                        <a:rPr lang="el-GR" sz="1800" b="1" kern="1200" cap="small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ι</a:t>
                      </a:r>
                      <a:r>
                        <a:rPr lang="el-G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τητών</a:t>
                      </a:r>
                      <a:endParaRPr lang="el-GR" dirty="0">
                        <a:effectLst/>
                      </a:endParaRPr>
                    </a:p>
                    <a:p>
                      <a:endParaRPr lang="el-GR" sz="18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lnSpc>
                          <a:spcPct val="107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l-GR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l-GR" sz="1800" b="0" i="0" u="none" strike="noStrike" kern="1200" spc="-2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1.2 Συστηματική</a:t>
                      </a:r>
                      <a:r>
                        <a:rPr lang="el-GR" sz="1800" b="0" i="0" u="none" strike="noStrike" kern="1200" spc="-4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1800" b="0" i="0" u="none" strike="noStrike" kern="1200" spc="-2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αξιοποίηση</a:t>
                      </a:r>
                      <a:r>
                        <a:rPr lang="el-GR" sz="1800" b="0" i="0" u="none" strike="noStrike" kern="1200" spc="-4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1800" b="0" i="0" u="none" strike="noStrike" kern="1200" spc="-2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του θ</a:t>
                      </a:r>
                      <a:r>
                        <a:rPr lang="el-G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εσμού</a:t>
                      </a:r>
                      <a:r>
                        <a:rPr lang="el-GR" sz="1800" b="0" i="0" u="none" strike="noStrike" kern="1200" spc="-4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του</a:t>
                      </a:r>
                      <a:r>
                        <a:rPr lang="el-GR" sz="1800" b="0" i="0" u="none" strike="noStrike" kern="1200" spc="-4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Ακαδημαϊκού </a:t>
                      </a:r>
                      <a:r>
                        <a:rPr lang="el-GR" sz="1800" b="0" i="0" u="none" strike="noStrike" kern="120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σύμβουλου</a:t>
                      </a:r>
                      <a:endParaRPr lang="el-GR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l-GR" sz="1800" b="0" i="0" u="none" strike="noStrike" kern="1200" spc="-1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l-GR" sz="1800" b="0" i="0" u="none" strike="noStrike" kern="1200" spc="-1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800" b="0" i="0" u="none" strike="noStrike" kern="120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Α.1 </a:t>
                      </a:r>
                    </a:p>
                    <a:p>
                      <a:pPr marL="0" algn="l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800" b="0" i="0" u="none" strike="noStrike" kern="120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Αριθμός συναντήσεων</a:t>
                      </a:r>
                      <a:r>
                        <a:rPr lang="el-GR" sz="1800" b="0" i="0" u="none" strike="noStrike" kern="1200" spc="-55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1800" b="0" i="0" u="none" strike="noStrike" kern="120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με ακαδημαϊκό </a:t>
                      </a:r>
                      <a:r>
                        <a:rPr lang="el-G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Σύμβουλο ανά </a:t>
                      </a:r>
                      <a:r>
                        <a:rPr lang="el-GR" sz="1800" b="0" i="0" u="none" strike="noStrike" kern="120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εξάμηνου</a:t>
                      </a:r>
                      <a:endParaRPr lang="el-GR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l-GR" sz="18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  <a:endParaRPr lang="el-GR" sz="1800" b="0" i="0" u="none" strike="noStrike" dirty="0">
                        <a:effectLst/>
                        <a:latin typeface="+mn-lt"/>
                      </a:endParaRPr>
                    </a:p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l-GR" sz="18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l-GR" sz="18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8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l-GR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l-GR" sz="1800" b="0" i="0" u="none" strike="noStrike" kern="1200" dirty="0"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  <a:endParaRPr lang="el-GR" sz="1800" b="0" i="0" u="none" strike="noStrike" dirty="0">
                        <a:effectLst/>
                        <a:latin typeface="+mn-lt"/>
                      </a:endParaRPr>
                    </a:p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l-GR" sz="18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l-GR" sz="1800" b="0" i="0" u="none" strike="noStrike" kern="1200" spc="-5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800" b="0" i="0" u="none" strike="noStrike" kern="1200" spc="-5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l-GR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73152" algn="l" rtl="0" eaLnBrk="1" fontAlgn="t" latinLnBrk="0" hangingPunct="1">
                        <a:lnSpc>
                          <a:spcPct val="98000"/>
                        </a:lnSpc>
                        <a:spcBef>
                          <a:spcPts val="550"/>
                        </a:spcBef>
                        <a:spcAft>
                          <a:spcPts val="0"/>
                        </a:spcAft>
                      </a:pPr>
                      <a:endParaRPr lang="el-GR" sz="1800" b="0" i="0" u="none" strike="noStrike" kern="1200" spc="-1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73152" algn="l" rtl="0" eaLnBrk="1" fontAlgn="t" latinLnBrk="0" hangingPunct="1">
                        <a:lnSpc>
                          <a:spcPct val="98000"/>
                        </a:lnSpc>
                        <a:spcBef>
                          <a:spcPts val="550"/>
                        </a:spcBef>
                        <a:spcAft>
                          <a:spcPts val="0"/>
                        </a:spcAft>
                      </a:pPr>
                      <a:endParaRPr lang="el-GR" sz="1800" b="0" i="0" u="none" strike="noStrike" kern="1200" spc="-10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73152" algn="l" rtl="0" eaLnBrk="1" fontAlgn="t" latinLnBrk="0" hangingPunct="1">
                        <a:lnSpc>
                          <a:spcPct val="98000"/>
                        </a:lnSpc>
                        <a:spcBef>
                          <a:spcPts val="550"/>
                        </a:spcBef>
                        <a:spcAft>
                          <a:spcPts val="0"/>
                        </a:spcAft>
                      </a:pPr>
                      <a:r>
                        <a:rPr lang="el-GR" sz="1800" b="0" i="0" u="none" strike="noStrike" kern="120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Καθορισμός συγκεκριμένων συναντήσεων </a:t>
                      </a:r>
                      <a:r>
                        <a:rPr lang="el-G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στην αρχή και στο</a:t>
                      </a:r>
                      <a:r>
                        <a:rPr lang="el-GR" sz="1800" b="0" i="0" u="none" strike="noStrike" kern="1200" spc="-4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l-G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τέλος</a:t>
                      </a:r>
                      <a:r>
                        <a:rPr lang="el-GR" sz="1800" b="0" i="0" u="none" strike="noStrike" kern="1200" spc="-45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l-GR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κάθε  </a:t>
                      </a:r>
                      <a:r>
                        <a:rPr lang="el-GR" sz="1800" b="0" i="0" u="none" strike="noStrike" kern="120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εξαμήνου</a:t>
                      </a:r>
                      <a:endParaRPr lang="el-GR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lnSpc>
                          <a:spcPts val="1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l-GR" sz="1800" b="0" i="0" u="none" strike="noStrike" kern="1200" spc="-25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algn="l" rtl="0" eaLnBrk="1" fontAlgn="t" latinLnBrk="0" hangingPunct="1">
                        <a:lnSpc>
                          <a:spcPts val="1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l-GR" sz="1800" b="0" i="0" u="none" strike="noStrike" kern="1200" spc="-1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rtl="0" eaLnBrk="1" fontAlgn="t" latinLnBrk="0" hangingPunct="1">
                        <a:lnSpc>
                          <a:spcPts val="1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l-GR" sz="1800" b="0" i="0" u="none" strike="noStrike" kern="1200" spc="-6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rtl="0" eaLnBrk="1" fontAlgn="t" latinLnBrk="0" hangingPunct="1">
                        <a:lnSpc>
                          <a:spcPts val="1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b="0" i="0" u="none" strike="noStrike" kern="1200" spc="-6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Πρόεδρος, </a:t>
                      </a:r>
                    </a:p>
                    <a:p>
                      <a:pPr marL="0" algn="l" rtl="0" eaLnBrk="1" fontAlgn="t" latinLnBrk="0" hangingPunct="1">
                        <a:lnSpc>
                          <a:spcPts val="1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l-GR" sz="1800" b="0" i="0" u="none" strike="noStrike" kern="1200" spc="-6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rtl="0" eaLnBrk="1" fontAlgn="t" latinLnBrk="0" hangingPunct="1">
                        <a:lnSpc>
                          <a:spcPts val="1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l-GR" sz="1800" b="0" i="0" u="none" strike="noStrike" kern="1200" spc="-60" baseline="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rtl="0" eaLnBrk="1" fontAlgn="t" latinLnBrk="0" hangingPunct="1">
                        <a:lnSpc>
                          <a:spcPts val="111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800" b="0" i="0" u="none" strike="noStrike" kern="1200" spc="-6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Συνέλευση Τμήματος, </a:t>
                      </a:r>
                    </a:p>
                    <a:p>
                      <a:pPr marL="0" algn="l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l-GR" sz="1800" b="0" i="0" u="none" strike="noStrike" kern="1200" spc="-1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800" b="0" i="0" u="none" strike="noStrike" kern="120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Ακαδημαϊκοί</a:t>
                      </a:r>
                      <a:r>
                        <a:rPr lang="el-GR" sz="1800" b="0" i="0" u="none" strike="noStrike" kern="1200" spc="-4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1800" b="0" i="0" u="none" strike="noStrike" kern="120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Σύμβουλοι</a:t>
                      </a:r>
                      <a:endParaRPr lang="el-GR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l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l-GR" sz="1800" b="0" i="0" u="none" strike="noStrike" kern="1200" spc="-1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l-GR" sz="1800" b="0" i="0" u="none" strike="noStrike" kern="1200" spc="-1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l-GR" sz="1800" b="0" i="0" u="none" strike="noStrike" kern="1200" spc="-1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800" b="0" i="0" u="none" strike="noStrike" kern="1200" spc="-1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31/12/2025</a:t>
                      </a:r>
                      <a:endParaRPr lang="el-GR" sz="1800" b="0" i="0" u="none" strike="noStrike" dirty="0">
                        <a:effectLst/>
                        <a:latin typeface="+mn-lt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24900777"/>
                  </a:ext>
                </a:extLst>
              </a:tr>
            </a:tbl>
          </a:graphicData>
        </a:graphic>
      </p:graphicFrame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5FACE1E-8A73-439B-B23E-D156DC253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</p:spTree>
    <p:extLst>
      <p:ext uri="{BB962C8B-B14F-4D97-AF65-F5344CB8AC3E}">
        <p14:creationId xmlns:p14="http://schemas.microsoft.com/office/powerpoint/2010/main" val="2321885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0BF0AE-BC0A-4AA2-AD85-E7BF94203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1610" cy="1325563"/>
          </a:xfrm>
        </p:spPr>
        <p:txBody>
          <a:bodyPr/>
          <a:lstStyle/>
          <a:p>
            <a:r>
              <a:rPr lang="el-GR" b="1" dirty="0"/>
              <a:t>Παράδειγμα  </a:t>
            </a:r>
            <a:r>
              <a:rPr lang="el-GR" b="1" dirty="0" err="1"/>
              <a:t>στοχοθεσίας</a:t>
            </a:r>
            <a:r>
              <a:rPr lang="el-GR" b="1" dirty="0"/>
              <a:t> ΠΜΣ (με σφάλματα)</a:t>
            </a:r>
          </a:p>
        </p:txBody>
      </p:sp>
      <p:graphicFrame>
        <p:nvGraphicFramePr>
          <p:cNvPr id="4" name="Πίνακας 4">
            <a:extLst>
              <a:ext uri="{FF2B5EF4-FFF2-40B4-BE49-F238E27FC236}">
                <a16:creationId xmlns:a16="http://schemas.microsoft.com/office/drawing/2014/main" id="{87A78152-C99C-41F5-ABFA-BAC2B8AF48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3796834"/>
              </p:ext>
            </p:extLst>
          </p:nvPr>
        </p:nvGraphicFramePr>
        <p:xfrm>
          <a:off x="519545" y="1359844"/>
          <a:ext cx="11043047" cy="4783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0381">
                  <a:extLst>
                    <a:ext uri="{9D8B030D-6E8A-4147-A177-3AD203B41FA5}">
                      <a16:colId xmlns:a16="http://schemas.microsoft.com/office/drawing/2014/main" val="2083331442"/>
                    </a:ext>
                  </a:extLst>
                </a:gridCol>
                <a:gridCol w="1380381">
                  <a:extLst>
                    <a:ext uri="{9D8B030D-6E8A-4147-A177-3AD203B41FA5}">
                      <a16:colId xmlns:a16="http://schemas.microsoft.com/office/drawing/2014/main" val="3088970743"/>
                    </a:ext>
                  </a:extLst>
                </a:gridCol>
                <a:gridCol w="1380381">
                  <a:extLst>
                    <a:ext uri="{9D8B030D-6E8A-4147-A177-3AD203B41FA5}">
                      <a16:colId xmlns:a16="http://schemas.microsoft.com/office/drawing/2014/main" val="84347262"/>
                    </a:ext>
                  </a:extLst>
                </a:gridCol>
                <a:gridCol w="1380381">
                  <a:extLst>
                    <a:ext uri="{9D8B030D-6E8A-4147-A177-3AD203B41FA5}">
                      <a16:colId xmlns:a16="http://schemas.microsoft.com/office/drawing/2014/main" val="847391566"/>
                    </a:ext>
                  </a:extLst>
                </a:gridCol>
                <a:gridCol w="986939">
                  <a:extLst>
                    <a:ext uri="{9D8B030D-6E8A-4147-A177-3AD203B41FA5}">
                      <a16:colId xmlns:a16="http://schemas.microsoft.com/office/drawing/2014/main" val="3529606164"/>
                    </a:ext>
                  </a:extLst>
                </a:gridCol>
                <a:gridCol w="1773822">
                  <a:extLst>
                    <a:ext uri="{9D8B030D-6E8A-4147-A177-3AD203B41FA5}">
                      <a16:colId xmlns:a16="http://schemas.microsoft.com/office/drawing/2014/main" val="369405086"/>
                    </a:ext>
                  </a:extLst>
                </a:gridCol>
                <a:gridCol w="1380381">
                  <a:extLst>
                    <a:ext uri="{9D8B030D-6E8A-4147-A177-3AD203B41FA5}">
                      <a16:colId xmlns:a16="http://schemas.microsoft.com/office/drawing/2014/main" val="1420634566"/>
                    </a:ext>
                  </a:extLst>
                </a:gridCol>
                <a:gridCol w="1380381">
                  <a:extLst>
                    <a:ext uri="{9D8B030D-6E8A-4147-A177-3AD203B41FA5}">
                      <a16:colId xmlns:a16="http://schemas.microsoft.com/office/drawing/2014/main" val="2032269602"/>
                    </a:ext>
                  </a:extLst>
                </a:gridCol>
              </a:tblGrid>
              <a:tr h="14308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ΣΤΡΑΤΗΓΙΚΟΣ ΣΤΟΧΟΣ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ΣΤΟΧΟΙ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ΠΟΙΟΤΗΤΑΣ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ΜΕΤΡΗΣΗ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(δείκτης)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ΤΙΜΗ ΒΑΣΗΣ (τρέχουσα τιμή)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ΤΙΜΗ ΣΤΟΧΟΥ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ΕΝΕΡΓΕΙΕΣ/ΔΡΑΣΕΙΣ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(Τι πρέπει να κάνουμε για να πετύχουμε τα προσδοκώμενα αποτελέσματα;)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ΥΠΕΥΘΥΝΟΤΗΤΕΣ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(Ποιος αναλαμβάνει κάθε ενέργεια;)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ΧΡΟΝΟ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ΔΙΑΓΡΑΜΜΑ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(Πότε;)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233661498"/>
                  </a:ext>
                </a:extLst>
              </a:tr>
              <a:tr h="3173673">
                <a:tc>
                  <a:txBody>
                    <a:bodyPr/>
                    <a:lstStyle/>
                    <a:p>
                      <a:pPr marL="67945" marR="7239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l-GR" sz="2000" spc="-10" dirty="0"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Σ</a:t>
                      </a:r>
                      <a:r>
                        <a:rPr lang="el-GR" sz="20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.</a:t>
                      </a:r>
                      <a:r>
                        <a:rPr lang="el-GR" sz="20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2: </a:t>
                      </a:r>
                      <a:r>
                        <a:rPr lang="el-GR" sz="20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Αύξηση</a:t>
                      </a:r>
                      <a:r>
                        <a:rPr lang="el-GR" sz="20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l-GR" sz="20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αριθμού</a:t>
                      </a:r>
                      <a:r>
                        <a:rPr lang="el-GR" sz="20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l-GR" sz="20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αποφοίτων</a:t>
                      </a:r>
                      <a:r>
                        <a:rPr lang="el-GR" sz="20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του </a:t>
                      </a:r>
                      <a:r>
                        <a:rPr lang="el-GR" sz="2000" dirty="0" smtClean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ΠΜΣ</a:t>
                      </a:r>
                      <a:endParaRPr lang="en-US" sz="2000" dirty="0" smtClean="0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67945" marR="7239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67945" marR="7239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l-GR" sz="2000" b="1" dirty="0" smtClean="0">
                          <a:solidFill>
                            <a:srgbClr val="FF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Βελτίωση της</a:t>
                      </a:r>
                      <a:r>
                        <a:rPr lang="el-GR" sz="2000" b="1" baseline="0" dirty="0" smtClean="0">
                          <a:solidFill>
                            <a:srgbClr val="FF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εκπαιδευτικής διαδικασίας</a:t>
                      </a:r>
                      <a:endParaRPr lang="el-GR" sz="2000" b="1" dirty="0">
                        <a:solidFill>
                          <a:srgbClr val="FF0000"/>
                        </a:solidFill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spcBef>
                          <a:spcPts val="5"/>
                        </a:spcBef>
                      </a:pP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Σ.2.1</a:t>
                      </a:r>
                      <a:endParaRPr lang="el-GR" sz="16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67945" marR="17526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Αύξηση</a:t>
                      </a:r>
                      <a:r>
                        <a:rPr lang="el-GR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αριθμού</a:t>
                      </a:r>
                      <a:r>
                        <a:rPr lang="el-GR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αποφοίτων</a:t>
                      </a:r>
                      <a:r>
                        <a:rPr lang="el-GR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του ΠΜΣ</a:t>
                      </a:r>
                      <a:endParaRPr lang="el-GR" sz="16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77470">
                        <a:spcBef>
                          <a:spcPts val="5"/>
                        </a:spcBef>
                      </a:pPr>
                      <a:r>
                        <a:rPr lang="el-GR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Δ.05.21</a:t>
                      </a:r>
                      <a:r>
                        <a:rPr lang="el-GR" sz="1600" spc="-55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l-GR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Ετήσιο </a:t>
                      </a: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ποσοστό</a:t>
                      </a:r>
                      <a:r>
                        <a:rPr lang="el-GR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αποφοίτων</a:t>
                      </a:r>
                      <a:r>
                        <a:rPr lang="el-GR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προς τους </a:t>
                      </a: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εγγεγραμμένο</a:t>
                      </a:r>
                      <a:r>
                        <a:rPr lang="el-GR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l-GR" sz="1600" spc="-3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υς</a:t>
                      </a:r>
                      <a:endParaRPr lang="el-G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>
                        <a:spcBef>
                          <a:spcPts val="5"/>
                        </a:spcBef>
                      </a:pP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40</a:t>
                      </a:r>
                      <a:r>
                        <a:rPr lang="en-US" sz="160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%</a:t>
                      </a:r>
                      <a:endParaRPr lang="el-GR" sz="16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>
                        <a:spcBef>
                          <a:spcPts val="5"/>
                        </a:spcBef>
                      </a:pPr>
                      <a:r>
                        <a:rPr lang="en-US" sz="1600" spc="-25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4</a:t>
                      </a:r>
                      <a:r>
                        <a:rPr lang="el-GR" sz="1600" spc="-25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  <a:r>
                        <a:rPr lang="en-US" sz="1600" spc="-25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%</a:t>
                      </a:r>
                      <a:endParaRPr lang="el-GR" sz="1600" dirty="0">
                        <a:effectLst/>
                        <a:highlight>
                          <a:srgbClr val="00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214630" lvl="0" indent="0" algn="l">
                        <a:spcBef>
                          <a:spcPts val="5"/>
                        </a:spcBef>
                        <a:spcAft>
                          <a:spcPts val="0"/>
                        </a:spcAft>
                        <a:buSzPts val="900"/>
                        <a:buFont typeface="Calibri" panose="020F0502020204030204" pitchFamily="34" charset="0"/>
                        <a:buNone/>
                        <a:tabLst>
                          <a:tab pos="180340" algn="l"/>
                        </a:tabLst>
                      </a:pP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Α</a:t>
                      </a:r>
                      <a:r>
                        <a:rPr lang="en-US" sz="1600" spc="-1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να</a:t>
                      </a:r>
                      <a:r>
                        <a:rPr lang="en-US" sz="1600" spc="-1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μόρφωση</a:t>
                      </a:r>
                      <a:r>
                        <a:rPr lang="en-US" sz="1600" spc="-5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600" spc="-1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π</a:t>
                      </a:r>
                      <a:r>
                        <a:rPr lang="en-US" sz="1600" spc="-1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ρογράμμ</a:t>
                      </a:r>
                      <a:r>
                        <a:rPr lang="en-US" sz="1600" spc="-1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ατος</a:t>
                      </a:r>
                      <a:r>
                        <a:rPr lang="en-US" sz="1600" spc="-5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600" spc="-1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σπουδών</a:t>
                      </a:r>
                      <a:endParaRPr lang="el-GR" sz="1600" spc="-5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3990" lvl="0" indent="0" algn="l">
                        <a:spcBef>
                          <a:spcPts val="5"/>
                        </a:spcBef>
                        <a:spcAft>
                          <a:spcPts val="0"/>
                        </a:spcAft>
                        <a:buSzPts val="900"/>
                        <a:buFont typeface="Calibri" panose="020F0502020204030204" pitchFamily="34" charset="0"/>
                        <a:buNone/>
                        <a:tabLst>
                          <a:tab pos="180340" algn="l"/>
                        </a:tabLst>
                      </a:pP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Διευθυντής,</a:t>
                      </a:r>
                      <a:r>
                        <a:rPr lang="el-GR" sz="1600" spc="-5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ΣΕ του ΠΜΣ, Διδάσκοντες </a:t>
                      </a: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Συνέλευση</a:t>
                      </a:r>
                      <a:r>
                        <a:rPr lang="el-GR" sz="1600" spc="-5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l-GR" sz="1600" spc="-1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Τμήματος</a:t>
                      </a:r>
                      <a:endParaRPr lang="el-GR" sz="1600" spc="-5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190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el-GR" sz="1600" spc="-1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68580" marR="190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el-GR" sz="1600" spc="-1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68580" marR="190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el-GR" sz="1600" spc="-1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68580" marR="190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el-GR" sz="1600" spc="-1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68580" marR="190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endParaRPr lang="el-GR" sz="1600" spc="-1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68580" marR="190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600" spc="-1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31/12/2025</a:t>
                      </a:r>
                      <a:endParaRPr lang="el-G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90303570"/>
                  </a:ext>
                </a:extLst>
              </a:tr>
            </a:tbl>
          </a:graphicData>
        </a:graphic>
      </p:graphicFrame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45D38A9-2014-492C-8014-3E5BD48C4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</p:spTree>
    <p:extLst>
      <p:ext uri="{BB962C8B-B14F-4D97-AF65-F5344CB8AC3E}">
        <p14:creationId xmlns:p14="http://schemas.microsoft.com/office/powerpoint/2010/main" val="1780296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7C2BBA-AAC8-46CF-910F-515D78E9A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90402" cy="913069"/>
          </a:xfrm>
        </p:spPr>
        <p:txBody>
          <a:bodyPr>
            <a:normAutofit/>
          </a:bodyPr>
          <a:lstStyle/>
          <a:p>
            <a:r>
              <a:rPr lang="el-GR" sz="3200" b="1" dirty="0"/>
              <a:t>Παράδειγμα  </a:t>
            </a:r>
            <a:r>
              <a:rPr lang="el-GR" sz="3200" b="1" dirty="0" smtClean="0"/>
              <a:t>ορθής </a:t>
            </a:r>
            <a:r>
              <a:rPr lang="el-GR" sz="3200" b="1" dirty="0" err="1" smtClean="0"/>
              <a:t>στοχοθεσίας</a:t>
            </a:r>
            <a:r>
              <a:rPr lang="el-GR" sz="3200" b="1" dirty="0" smtClean="0"/>
              <a:t> ΠΜΣ</a:t>
            </a:r>
            <a:endParaRPr lang="el-GR" sz="3200" dirty="0"/>
          </a:p>
        </p:txBody>
      </p:sp>
      <p:graphicFrame>
        <p:nvGraphicFramePr>
          <p:cNvPr id="5" name="Πίνακας 5">
            <a:extLst>
              <a:ext uri="{FF2B5EF4-FFF2-40B4-BE49-F238E27FC236}">
                <a16:creationId xmlns:a16="http://schemas.microsoft.com/office/drawing/2014/main" id="{DFC5E910-8AA0-4CB7-A741-F9448517F68D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285135" y="1159891"/>
          <a:ext cx="11068665" cy="5332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878">
                  <a:extLst>
                    <a:ext uri="{9D8B030D-6E8A-4147-A177-3AD203B41FA5}">
                      <a16:colId xmlns:a16="http://schemas.microsoft.com/office/drawing/2014/main" val="2430569132"/>
                    </a:ext>
                  </a:extLst>
                </a:gridCol>
                <a:gridCol w="1425678">
                  <a:extLst>
                    <a:ext uri="{9D8B030D-6E8A-4147-A177-3AD203B41FA5}">
                      <a16:colId xmlns:a16="http://schemas.microsoft.com/office/drawing/2014/main" val="2560048711"/>
                    </a:ext>
                  </a:extLst>
                </a:gridCol>
                <a:gridCol w="1347019">
                  <a:extLst>
                    <a:ext uri="{9D8B030D-6E8A-4147-A177-3AD203B41FA5}">
                      <a16:colId xmlns:a16="http://schemas.microsoft.com/office/drawing/2014/main" val="1870123683"/>
                    </a:ext>
                  </a:extLst>
                </a:gridCol>
                <a:gridCol w="983225">
                  <a:extLst>
                    <a:ext uri="{9D8B030D-6E8A-4147-A177-3AD203B41FA5}">
                      <a16:colId xmlns:a16="http://schemas.microsoft.com/office/drawing/2014/main" val="3259129112"/>
                    </a:ext>
                  </a:extLst>
                </a:gridCol>
                <a:gridCol w="1022556">
                  <a:extLst>
                    <a:ext uri="{9D8B030D-6E8A-4147-A177-3AD203B41FA5}">
                      <a16:colId xmlns:a16="http://schemas.microsoft.com/office/drawing/2014/main" val="564538574"/>
                    </a:ext>
                  </a:extLst>
                </a:gridCol>
                <a:gridCol w="1606344">
                  <a:extLst>
                    <a:ext uri="{9D8B030D-6E8A-4147-A177-3AD203B41FA5}">
                      <a16:colId xmlns:a16="http://schemas.microsoft.com/office/drawing/2014/main" val="1029596898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432069804"/>
                    </a:ext>
                  </a:extLst>
                </a:gridCol>
                <a:gridCol w="1867515">
                  <a:extLst>
                    <a:ext uri="{9D8B030D-6E8A-4147-A177-3AD203B41FA5}">
                      <a16:colId xmlns:a16="http://schemas.microsoft.com/office/drawing/2014/main" val="3293976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ΣΤΡΑΤΗΓΙΚΟΣ ΣΤΟΧΟΣ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ΣΤΟΧΟΙ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ΠΟΙΟΤΗΤΑΣ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ΜΕΤΡΗΣΗ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(δείκτης)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ΤΙΜΗ ΒΑΣΗΣ (τρέχουσα τιμή)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ΤΙΜΗ ΣΤΟΧΟΥ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ΕΝΕΡΓΕΙΕΣ/ΔΡΑΣΕΙΣ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(Τι πρέπει να κάνουμε για να πετύχουμε τα προσδοκώμενα αποτελέσματα;)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ΥΠΕΥΘΥΝΟΤΗΤΕΣ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(Ποιος αναλαμβάνει κάθε ενέργεια;)</a:t>
                      </a:r>
                      <a:endParaRPr lang="el-GR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ΧΡΟΝΟ</a:t>
                      </a: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ΔΙΑΓΡΑΜΜΑ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l-GR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(Πότε;)</a:t>
                      </a:r>
                      <a:endParaRPr lang="el-GR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767359053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endParaRPr lang="el-GR" sz="1600" dirty="0"/>
                    </a:p>
                    <a:p>
                      <a:endParaRPr lang="el-GR" sz="1600" dirty="0"/>
                    </a:p>
                    <a:p>
                      <a:endParaRPr lang="el-GR" sz="1600" dirty="0"/>
                    </a:p>
                    <a:p>
                      <a:endParaRPr lang="el-GR" sz="1600" dirty="0"/>
                    </a:p>
                    <a:p>
                      <a:endParaRPr lang="el-GR" sz="1600" dirty="0"/>
                    </a:p>
                    <a:p>
                      <a:endParaRPr lang="el-GR" sz="1600" dirty="0"/>
                    </a:p>
                    <a:p>
                      <a:endParaRPr lang="el-GR" sz="1600" dirty="0"/>
                    </a:p>
                    <a:p>
                      <a:r>
                        <a:rPr lang="el-GR" sz="1600" dirty="0"/>
                        <a:t>Δ. Ενίσχυση της Εξωστρέφειας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Δ.1. Αύξηση συνεργασιών με φορείς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Δ.1.1. Πλήθος ενεργών συνεργασιών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1600" dirty="0"/>
                    </a:p>
                    <a:p>
                      <a:pPr algn="ctr"/>
                      <a:endParaRPr lang="el-GR" sz="1600" dirty="0"/>
                    </a:p>
                    <a:p>
                      <a:pPr algn="ctr"/>
                      <a:r>
                        <a:rPr lang="el-GR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600" dirty="0"/>
                    </a:p>
                    <a:p>
                      <a:endParaRPr lang="el-GR" sz="1600" dirty="0"/>
                    </a:p>
                    <a:p>
                      <a:pPr algn="ctr"/>
                      <a:r>
                        <a:rPr lang="el-GR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Υπογραφή μνημονίων συνεργασίας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Δ/</a:t>
                      </a:r>
                      <a:r>
                        <a:rPr lang="el-GR" sz="1600" dirty="0" err="1"/>
                        <a:t>ντής</a:t>
                      </a:r>
                      <a:r>
                        <a:rPr lang="el-GR" sz="1600" dirty="0"/>
                        <a:t>, Συντονιστική Επιτροπή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600" dirty="0"/>
                    </a:p>
                    <a:p>
                      <a:r>
                        <a:rPr lang="el-GR" sz="1600" dirty="0"/>
                        <a:t>31/8/2026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58848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l-GR" sz="16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Δ.2. Αύξηση συμμετοχών σε συνέδρια και προβολή του ΠΜΣ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Δ.2.1. Αριθμός συμμετοχών σε συνέδρια ανά έτος για προβολή του έργου του ΠΜΣ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/>
                      <a:endParaRPr lang="el-GR" sz="1600" dirty="0"/>
                    </a:p>
                    <a:p>
                      <a:pPr algn="ctr"/>
                      <a:endParaRPr lang="el-GR" sz="1600" dirty="0"/>
                    </a:p>
                    <a:p>
                      <a:pPr algn="ctr"/>
                      <a:endParaRPr lang="el-GR" sz="1600" dirty="0"/>
                    </a:p>
                    <a:p>
                      <a:pPr algn="ctr"/>
                      <a:r>
                        <a:rPr lang="el-GR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1600" dirty="0"/>
                    </a:p>
                    <a:p>
                      <a:pPr algn="ctr"/>
                      <a:endParaRPr lang="el-GR" sz="1600" dirty="0"/>
                    </a:p>
                    <a:p>
                      <a:pPr algn="ctr"/>
                      <a:endParaRPr lang="el-GR" sz="1600" dirty="0"/>
                    </a:p>
                    <a:p>
                      <a:pPr algn="ctr"/>
                      <a:r>
                        <a:rPr lang="el-GR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Χορήγηση των εξόδων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dirty="0"/>
                        <a:t>Δ/</a:t>
                      </a:r>
                      <a:r>
                        <a:rPr lang="el-GR" sz="1600" dirty="0" err="1"/>
                        <a:t>ντής</a:t>
                      </a:r>
                      <a:r>
                        <a:rPr lang="el-GR" sz="1600" dirty="0"/>
                        <a:t>, Συντονιστική Επιτροπή, διδάσκοντες</a:t>
                      </a:r>
                    </a:p>
                    <a:p>
                      <a:endParaRPr lang="el-G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dirty="0"/>
                        <a:t>31/8/2026</a:t>
                      </a:r>
                    </a:p>
                    <a:p>
                      <a:endParaRPr lang="el-G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0860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l-GR" sz="16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l-G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Δ.3. Αύξηση αριθμού προσκεκλημένων ομιλητών  από φορείς, Ερευνητικά Ινστιτούτα , ΑΕΙ κλπ.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Δ.3.1. Μέσος αριθμός προσκεκλημένων ομιλητών ανά έτος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/>
                      <a:endParaRPr lang="el-GR" sz="1600" dirty="0"/>
                    </a:p>
                    <a:p>
                      <a:pPr algn="ctr"/>
                      <a:endParaRPr lang="el-GR" sz="1600" dirty="0"/>
                    </a:p>
                    <a:p>
                      <a:pPr algn="ctr"/>
                      <a:endParaRPr lang="el-GR" sz="1600" dirty="0"/>
                    </a:p>
                    <a:p>
                      <a:pPr algn="ctr"/>
                      <a:r>
                        <a:rPr lang="el-GR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1600" dirty="0"/>
                    </a:p>
                    <a:p>
                      <a:pPr algn="ctr"/>
                      <a:endParaRPr lang="el-GR" sz="1600" dirty="0"/>
                    </a:p>
                    <a:p>
                      <a:pPr algn="ctr"/>
                      <a:endParaRPr lang="el-GR" sz="1600" dirty="0"/>
                    </a:p>
                    <a:p>
                      <a:pPr algn="ctr"/>
                      <a:r>
                        <a:rPr lang="el-GR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600" dirty="0"/>
                        <a:t>Διοργάνωση ημερίδων προβολής του ΠΜΣ με συμμετοχή προσκεκλημένων ομιλητών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dirty="0"/>
                        <a:t>Δ/</a:t>
                      </a:r>
                      <a:r>
                        <a:rPr lang="el-GR" sz="1600" dirty="0" err="1"/>
                        <a:t>ντής</a:t>
                      </a:r>
                      <a:r>
                        <a:rPr lang="el-GR" sz="1600" dirty="0"/>
                        <a:t>, Συντονιστική Επιτροπή, διδάσκοντες</a:t>
                      </a:r>
                    </a:p>
                    <a:p>
                      <a:endParaRPr lang="el-G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dirty="0"/>
                        <a:t>31/8/2026</a:t>
                      </a:r>
                    </a:p>
                    <a:p>
                      <a:endParaRPr lang="el-G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757278"/>
                  </a:ext>
                </a:extLst>
              </a:tr>
            </a:tbl>
          </a:graphicData>
        </a:graphic>
      </p:graphicFrame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478592CA-278D-42FF-A3E3-D25D1CDF7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ΜΟΔΙΠ Π.Θ.</a:t>
            </a:r>
          </a:p>
        </p:txBody>
      </p:sp>
    </p:spTree>
    <p:extLst>
      <p:ext uri="{BB962C8B-B14F-4D97-AF65-F5344CB8AC3E}">
        <p14:creationId xmlns:p14="http://schemas.microsoft.com/office/powerpoint/2010/main" val="1891260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2269" y="2256730"/>
            <a:ext cx="1808267" cy="1779103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61" y="473789"/>
            <a:ext cx="670618" cy="859611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3421022" y="718928"/>
            <a:ext cx="5192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Πιστοποίηση Προγραμμάτων Σπουδών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1413164" y="1180593"/>
            <a:ext cx="8429105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Πιστοποίηση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σύμφωνα με τις Αρχές και Κατευθυντήριες Οδηγίες για τη Διασφάλιση της Ποιότητας στον Ευρωπαϊκό Χώρο Ανώτατης Εκπαίδευσης (ESG 2015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Εξασφάλιση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ποιότητας τίτλων &amp;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αποφοίτων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Τα κριτήρια ποιότητας σύμφωνα με τον ΕΧΑΕ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H ακαδημαϊκή φυσιογνωμία και ο προσανατολισμός του προγράμματος </a:t>
            </a:r>
            <a:r>
              <a:rPr lang="el-GR" sz="14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σπουδών/ Αναμόρφωση προγράμματος, εμπλεκόμενοι</a:t>
            </a:r>
            <a:endParaRPr lang="el-GR" sz="1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4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Tα</a:t>
            </a:r>
            <a:r>
              <a:rPr lang="el-GR" sz="1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μαθησιακά αποτελέσματα και τα επιδιωκόμενα προσόντα  και η ζήτησή τους στην αγορά εργασίας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H δομή και η οργάνωση του προγράμματος σπουδών.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H ποιότητα και αποτελεσματικότητα του διδακτικού έργου.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H αριθμητική επάρκεια του διδακτικού προσωπικού.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H ποιότητα του ερευνητικού έργου της ακαδημαϊκής μονάδας.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Η σύνδεση της διδασκαλίας με την έρευνα.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Η σύνδεση των προγραμμάτων σπουδών και των επιδιωκόμενων δεξιοτήτων με τις ανάγκες της αγοράς εργασίας.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H ποιότητα των υποστηρικτικών υπηρεσιών, όπως οι διοικητικές υπηρεσίες, οι βιβλιοθήκες και οι υπηρεσίες φοιτητικής μέριμνας.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Οι </a:t>
            </a:r>
            <a:r>
              <a:rPr lang="el-GR" sz="1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επιδιωκόμενες ψηφιακές δεξιότητες των προγραμμάτων σπουδών</a:t>
            </a:r>
            <a:r>
              <a:rPr lang="el-GR" sz="14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Πρακτική άσκηση, κινητικότητα, διπλωματική εργασία, απόφοιτοι</a:t>
            </a:r>
          </a:p>
          <a:p>
            <a:pPr lvl="1"/>
            <a:endParaRPr lang="el-GR" sz="14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Στάδια Πιστοποίησης: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Πρόταση – Αποστολή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ΕΘΑΑΕ– </a:t>
            </a:r>
            <a:r>
              <a:rPr lang="el-GR" sz="16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Επιθεώρηση – </a:t>
            </a: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Παρακολούθηση προόδου</a:t>
            </a:r>
            <a:endParaRPr lang="el-GR" sz="16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714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673" y="522001"/>
            <a:ext cx="670618" cy="859611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1945177" y="972589"/>
            <a:ext cx="883642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Νέα διαδικασία συλλογής και καταγραφής παραπόνων ενστάσεων φοιτητών</a:t>
            </a:r>
          </a:p>
          <a:p>
            <a:r>
              <a:rPr lang="el-GR" sz="24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Διαχείριση διαδικασίας από Επιτροπή φοιτητικών θεμάτων ή άλλο αρμόδιο όργανο που έχει θεσπίσει το τμήμα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Καταγραφή των παραπόνων και τη διαχείριση τους </a:t>
            </a:r>
            <a:r>
              <a:rPr lang="el-GR" sz="14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(Σχετικά πρότυπα της ΜΟΔΙΠ)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Ετήσιος απολογισμός κατατίθεται στην ΟΜΕΑ του τμήματος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Ενημέρωση από την ΟΜΕΑ με σχετική αναφορά προς τη Συνέλευση του Τμήματος και τη ΜΟΔΙΠ για αριθμό παραπόνων και αριθμό επίλυσης τους, σύμφωνα με τον απολογισμό του αρμόδιου οργάνου.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sz="1600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1830" y="4327519"/>
            <a:ext cx="3011685" cy="199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002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673" y="522001"/>
            <a:ext cx="670618" cy="859611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4192822" y="951806"/>
            <a:ext cx="346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</a:rPr>
              <a:t>Αξιολόγηση Μαθημάτων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2443942" y="1654233"/>
            <a:ext cx="68330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>
                <a:latin typeface="Calibri" panose="020F0502020204030204" pitchFamily="34" charset="0"/>
              </a:rPr>
              <a:t>Φοιτητές αξιολογούν 8η–11η εβδομάδα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Calibri" panose="020F0502020204030204" pitchFamily="34" charset="0"/>
              </a:rPr>
              <a:t>3 άξονες αξιολόγησης: Διδάσκων </a:t>
            </a:r>
            <a:r>
              <a:rPr lang="el-GR" sz="1600" dirty="0">
                <a:latin typeface="Calibri" panose="020F0502020204030204" pitchFamily="34" charset="0"/>
              </a:rPr>
              <a:t>– </a:t>
            </a:r>
            <a:r>
              <a:rPr lang="el-GR" sz="1600" dirty="0" smtClean="0">
                <a:latin typeface="Calibri" panose="020F0502020204030204" pitchFamily="34" charset="0"/>
              </a:rPr>
              <a:t>Διδασκαλία </a:t>
            </a:r>
            <a:r>
              <a:rPr lang="el-GR" sz="1600" dirty="0">
                <a:latin typeface="Calibri" panose="020F0502020204030204" pitchFamily="34" charset="0"/>
              </a:rPr>
              <a:t>– </a:t>
            </a:r>
            <a:r>
              <a:rPr lang="el-GR" sz="1600" dirty="0" smtClean="0">
                <a:latin typeface="Calibri" panose="020F0502020204030204" pitchFamily="34" charset="0"/>
              </a:rPr>
              <a:t>Μάθημα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Calibri" panose="020F0502020204030204" pitchFamily="34" charset="0"/>
              </a:rPr>
              <a:t>Αξιοποίηση αποτελεσμάτων για βελτίωση διδασκόντων- Σεμινάρια ΚΕΔΙΜΑ</a:t>
            </a:r>
            <a:endParaRPr lang="el-GR" sz="1600" dirty="0">
              <a:latin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sz="1600" dirty="0" smtClean="0">
                <a:latin typeface="Calibri" panose="020F0502020204030204" pitchFamily="34" charset="0"/>
              </a:rPr>
              <a:t>Χρήση </a:t>
            </a:r>
            <a:r>
              <a:rPr lang="el-GR" sz="1600" dirty="0">
                <a:latin typeface="Calibri" panose="020F0502020204030204" pitchFamily="34" charset="0"/>
              </a:rPr>
              <a:t>αποτελεσμάτων στη βελτίωση </a:t>
            </a:r>
            <a:r>
              <a:rPr lang="el-GR" sz="1600" dirty="0" smtClean="0">
                <a:latin typeface="Calibri" panose="020F0502020204030204" pitchFamily="34" charset="0"/>
              </a:rPr>
              <a:t>ΠΠΣ/ΠΜΣ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sz="1600" dirty="0">
              <a:latin typeface="Calibri" panose="020F0502020204030204" pitchFamily="34" charset="0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2975" y="3119950"/>
            <a:ext cx="2386378" cy="311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254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Οργανικό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186</TotalTime>
  <Words>1019</Words>
  <Application>Microsoft Office PowerPoint</Application>
  <PresentationFormat>Ευρεία οθόνη</PresentationFormat>
  <Paragraphs>273</Paragraphs>
  <Slides>13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5</vt:i4>
      </vt:variant>
      <vt:variant>
        <vt:lpstr>Τίτλοι διαφανειών</vt:lpstr>
      </vt:variant>
      <vt:variant>
        <vt:i4>13</vt:i4>
      </vt:variant>
    </vt:vector>
  </HeadingPairs>
  <TitlesOfParts>
    <vt:vector size="24" baseType="lpstr">
      <vt:lpstr>Arial</vt:lpstr>
      <vt:lpstr>Calibri</vt:lpstr>
      <vt:lpstr>Calibri Light</vt:lpstr>
      <vt:lpstr>Garamond</vt:lpstr>
      <vt:lpstr>Times New Roman</vt:lpstr>
      <vt:lpstr>Wingdings</vt:lpstr>
      <vt:lpstr>Οργανικό</vt:lpstr>
      <vt:lpstr>Θέμα του Office</vt:lpstr>
      <vt:lpstr>1_Θέμα του Office</vt:lpstr>
      <vt:lpstr>2_Θέμα του Office</vt:lpstr>
      <vt:lpstr>3_Θέμα του Office</vt:lpstr>
      <vt:lpstr>ΟΔΗΓΟΣ ΟΜΕΑ</vt:lpstr>
      <vt:lpstr>ΟΜΕΑ - ΣΥΓΚΡΟΤΗΣΗ</vt:lpstr>
      <vt:lpstr>Παρουσίαση του PowerPoint</vt:lpstr>
      <vt:lpstr>Διαχείριση &amp; Ανάλυση Δεδομένων</vt:lpstr>
      <vt:lpstr>Παρουσίαση του PowerPoint</vt:lpstr>
      <vt:lpstr>Παρουσίαση του PowerPoint</vt:lpstr>
      <vt:lpstr>Παράδειγμα σύνταξης στοχοθεσίας ΠΠΣ (με σφάλματα)</vt:lpstr>
      <vt:lpstr>Παράδειγμα ορθής σύνταξης στοχοθεσίας ΠΠΣ</vt:lpstr>
      <vt:lpstr>Παράδειγμα  στοχοθεσίας ΠΜΣ (με σφάλματα)</vt:lpstr>
      <vt:lpstr>Παράδειγμα  ορθής στοχοθεσίας ΠΜΣ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ΟΔΗΓΟΣ ΟΜΕΑ</dc:title>
  <dc:creator>TSIRONI ELENI</dc:creator>
  <cp:lastModifiedBy>TSIRONI ELENI</cp:lastModifiedBy>
  <cp:revision>22</cp:revision>
  <dcterms:created xsi:type="dcterms:W3CDTF">2025-11-03T08:00:19Z</dcterms:created>
  <dcterms:modified xsi:type="dcterms:W3CDTF">2025-11-06T07:07:30Z</dcterms:modified>
</cp:coreProperties>
</file>