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78" r:id="rId1"/>
  </p:sldMasterIdLst>
  <p:notesMasterIdLst>
    <p:notesMasterId r:id="rId12"/>
  </p:notesMasterIdLst>
  <p:sldIdLst>
    <p:sldId id="256" r:id="rId2"/>
    <p:sldId id="296" r:id="rId3"/>
    <p:sldId id="297" r:id="rId4"/>
    <p:sldId id="298" r:id="rId5"/>
    <p:sldId id="293" r:id="rId6"/>
    <p:sldId id="299" r:id="rId7"/>
    <p:sldId id="289" r:id="rId8"/>
    <p:sldId id="302" r:id="rId9"/>
    <p:sldId id="303" r:id="rId10"/>
    <p:sldId id="287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28E9D"/>
    <a:srgbClr val="EC7C70"/>
    <a:srgbClr val="CC3300"/>
    <a:srgbClr val="B5D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085A6-1D55-43E3-B2FC-D4AD9350BE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A570D5FB-C87B-470B-AE65-9351E50CFC7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endParaRPr lang="el-GR" sz="1200" dirty="0" smtClean="0"/>
        </a:p>
        <a:p>
          <a:pPr rtl="0"/>
          <a:endParaRPr lang="el-GR" sz="1200" dirty="0" smtClean="0"/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r>
            <a:rPr lang="el-GR" sz="1200" dirty="0" smtClean="0">
              <a:solidFill>
                <a:schemeClr val="tx1"/>
              </a:solidFill>
            </a:rPr>
            <a:t>-</a:t>
          </a:r>
          <a:r>
            <a:rPr lang="el-GR" sz="1200" dirty="0" err="1" smtClean="0">
              <a:solidFill>
                <a:schemeClr val="tx1"/>
              </a:solidFill>
            </a:rPr>
            <a:t>Ι</a:t>
          </a:r>
          <a:r>
            <a:rPr lang="el-GR" sz="1200" b="0" dirty="0" err="1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ιστοσελίδα</a:t>
          </a:r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ελληνικά και αγγλικά.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Πολιτική ποιότητας του ΠΜΣ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Κριτήρια εισαγωγής και απόρριψης υποψηφίων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Μαθησιακά αποτελέσματα του συνολικού προγράμματος σπουδών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Περιγράμματα όλων των μαθημάτων του προγράμματος σπουδών με τα μαθησιακά αποτελέσματα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Κείμενο με αναφορά στις μεθόδους διδασκαλίας και αξιολόγησης των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Διαδικασία εκπόνησης διπλωματικής εργασίας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Εσωτερικό Κανονισμό λειτουργίας του ΠΜΣ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Ακαδημαϊκού συμβούλου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λειτουργίας μηχανισμού διαχείρισης παραπόνων και ενστάσεων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Λίστα των ερευνητικών θεμάτων προς επιλογή για διπλωματική εργασία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Διδάσκοντες στο ΠΜΣ (επικαιροποιημένα CV)- Ερευνητική δραστηριότητα- 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 δημοσιεύσεις - Βραβεία / 	Διακρίσεις διδασκόντων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Συνεργασίες του ΠΜΣ με φορείς ή άλλα ΑΕΙ και ερευνητικά Ινστιτούτα.</a:t>
          </a:r>
        </a:p>
        <a:p>
          <a:pPr rtl="0"/>
          <a:endParaRPr lang="el-GR" sz="1200" dirty="0" smtClean="0">
            <a:solidFill>
              <a:schemeClr val="bg2">
                <a:lumMod val="25000"/>
              </a:schemeClr>
            </a:solidFill>
            <a:latin typeface="Arial Black" panose="020B0A04020102020204" pitchFamily="34" charset="0"/>
          </a:endParaRPr>
        </a:p>
        <a:p>
          <a:pPr rtl="0"/>
          <a:endParaRPr lang="el-GR" sz="1200" dirty="0" smtClean="0">
            <a:latin typeface="Arial Black" panose="020B0A04020102020204" pitchFamily="34" charset="0"/>
          </a:endParaRPr>
        </a:p>
        <a:p>
          <a:pPr rtl="0"/>
          <a:endParaRPr lang="el-GR" sz="1200" dirty="0" smtClean="0">
            <a:latin typeface="Arial Black" panose="020B0A04020102020204" pitchFamily="34" charset="0"/>
          </a:endParaRPr>
        </a:p>
        <a:p>
          <a:pPr rtl="0"/>
          <a:endParaRPr lang="el-GR" sz="1000" dirty="0" smtClean="0">
            <a:latin typeface="Arial Black" panose="020B0A04020102020204" pitchFamily="34" charset="0"/>
          </a:endParaRPr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/>
        </a:p>
      </dgm:t>
    </dgm:pt>
    <dgm:pt modelId="{9AD1F045-2880-44A9-A2E0-F8CB3BF10AE2}" type="parTrans" cxnId="{63FE927F-64E1-43D4-888E-DF03414E98E4}">
      <dgm:prSet/>
      <dgm:spPr/>
      <dgm:t>
        <a:bodyPr/>
        <a:lstStyle/>
        <a:p>
          <a:endParaRPr lang="el-GR"/>
        </a:p>
      </dgm:t>
    </dgm:pt>
    <dgm:pt modelId="{15761B60-C655-4DD3-A199-7CE9AEA40CC4}" type="sibTrans" cxnId="{63FE927F-64E1-43D4-888E-DF03414E98E4}">
      <dgm:prSet/>
      <dgm:spPr/>
      <dgm:t>
        <a:bodyPr/>
        <a:lstStyle/>
        <a:p>
          <a:endParaRPr lang="el-GR"/>
        </a:p>
      </dgm:t>
    </dgm:pt>
    <dgm:pt modelId="{4841793B-12DD-44D3-ABBE-EF47339B7EF1}" type="pres">
      <dgm:prSet presAssocID="{272085A6-1D55-43E3-B2FC-D4AD9350BE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00F65237-2982-440C-A4B7-EF2185923ABD}" type="pres">
      <dgm:prSet presAssocID="{A570D5FB-C87B-470B-AE65-9351E50CFC74}" presName="parentText" presStyleLbl="node1" presStyleIdx="0" presStyleCnt="1" custScaleX="91002" custScaleY="191158" custLinFactNeighborX="6308" custLinFactNeighborY="1768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3B2CD7F0-F775-47C2-8A9D-90CA7D3F113A}" type="presOf" srcId="{272085A6-1D55-43E3-B2FC-D4AD9350BE9B}" destId="{4841793B-12DD-44D3-ABBE-EF47339B7EF1}" srcOrd="0" destOrd="0" presId="urn:microsoft.com/office/officeart/2005/8/layout/vList2"/>
    <dgm:cxn modelId="{4A1C8361-DC64-40AC-AA44-6C18FBEB3239}" type="presOf" srcId="{A570D5FB-C87B-470B-AE65-9351E50CFC74}" destId="{00F65237-2982-440C-A4B7-EF2185923ABD}" srcOrd="0" destOrd="0" presId="urn:microsoft.com/office/officeart/2005/8/layout/vList2"/>
    <dgm:cxn modelId="{63FE927F-64E1-43D4-888E-DF03414E98E4}" srcId="{272085A6-1D55-43E3-B2FC-D4AD9350BE9B}" destId="{A570D5FB-C87B-470B-AE65-9351E50CFC74}" srcOrd="0" destOrd="0" parTransId="{9AD1F045-2880-44A9-A2E0-F8CB3BF10AE2}" sibTransId="{15761B60-C655-4DD3-A199-7CE9AEA40CC4}"/>
    <dgm:cxn modelId="{FD5015EC-E087-4CE5-8E00-AF5E24F0094F}" type="presParOf" srcId="{4841793B-12DD-44D3-ABBE-EF47339B7EF1}" destId="{00F65237-2982-440C-A4B7-EF2185923A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FD5308-E69A-4DBA-A429-44D3D7FB54D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C662F25-66C9-4CDC-A30F-C792E1614C3F}" type="pres">
      <dgm:prSet presAssocID="{25FD5308-E69A-4DBA-A429-44D3D7FB54D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8499FED-B47E-4115-96AD-E6DE66AECD41}" type="pres">
      <dgm:prSet presAssocID="{25FD5308-E69A-4DBA-A429-44D3D7FB54D6}" presName="cycle" presStyleCnt="0"/>
      <dgm:spPr/>
      <dgm:t>
        <a:bodyPr/>
        <a:lstStyle/>
        <a:p>
          <a:endParaRPr lang="el-GR"/>
        </a:p>
      </dgm:t>
    </dgm:pt>
  </dgm:ptLst>
  <dgm:cxnLst>
    <dgm:cxn modelId="{F0E9D4BE-5D99-4FFA-B65E-EB9C65DB0450}" type="presOf" srcId="{25FD5308-E69A-4DBA-A429-44D3D7FB54D6}" destId="{6C662F25-66C9-4CDC-A30F-C792E1614C3F}" srcOrd="0" destOrd="0" presId="urn:microsoft.com/office/officeart/2005/8/layout/radial2"/>
    <dgm:cxn modelId="{50488344-9255-4843-BDC2-4EB474735BBB}" type="presParOf" srcId="{6C662F25-66C9-4CDC-A30F-C792E1614C3F}" destId="{E8499FED-B47E-4115-96AD-E6DE66AECD41}" srcOrd="0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65237-2982-440C-A4B7-EF2185923ABD}">
      <dsp:nvSpPr>
        <dsp:cNvPr id="0" name=""/>
        <dsp:cNvSpPr/>
      </dsp:nvSpPr>
      <dsp:spPr>
        <a:xfrm>
          <a:off x="1232527" y="5005"/>
          <a:ext cx="7121043" cy="5120908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>
              <a:solidFill>
                <a:schemeClr val="tx1"/>
              </a:solidFill>
            </a:rPr>
            <a:t>-</a:t>
          </a:r>
          <a:r>
            <a:rPr lang="el-GR" sz="1200" kern="1200" dirty="0" err="1" smtClean="0">
              <a:solidFill>
                <a:schemeClr val="tx1"/>
              </a:solidFill>
            </a:rPr>
            <a:t>Ι</a:t>
          </a:r>
          <a:r>
            <a:rPr lang="el-GR" sz="1200" b="0" kern="1200" dirty="0" err="1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ιστοσελίδα</a:t>
          </a: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ελληνικά και αγγλικά.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Πολιτική ποιότητας του ΠΜΣ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Κριτήρια εισαγωγής και απόρριψης υποψηφίων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Μαθησιακά αποτελέσματα του συνολικού προγράμματος σπουδών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Περιγράμματα όλων των μαθημάτων του προγράμματος σπουδών με τα μαθησιακά αποτελέσματα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Κείμενο με αναφορά στις μεθόδους διδασκαλίας και αξιολόγησης των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Διαδικασία εκπόνησης διπλωματικής εργασίας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Εσωτερικό Κανονισμό λειτουργίας του ΠΜΣ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Ακαδημαϊκού συμβούλου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λειτουργίας μηχανισμού διαχείρισης παραπόνων και ενστάσεων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Λίστα των ερευνητικών θεμάτων προς επιλογή για διπλωματική εργασία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Διδάσκοντες στο ΠΜΣ (επικαιροποιημένα CV)- Ερευνητική δραστηριότητα- 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 δημοσιεύσεις - Βραβεία / 	Διακρίσεις διδασκόντων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Συνεργασίες του ΠΜΣ με φορείς ή άλλα ΑΕΙ και ερευνητικά Ινστιτούτα.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bg2">
                <a:lumMod val="25000"/>
              </a:schemeClr>
            </a:solidFill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/>
        </a:p>
      </dsp:txBody>
      <dsp:txXfrm>
        <a:off x="1482509" y="254987"/>
        <a:ext cx="6621079" cy="4620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DFAFA-CED9-46A7-A769-B95DBDB61DCF}" type="datetimeFigureOut">
              <a:rPr lang="el-GR" smtClean="0"/>
              <a:t>7/11/2025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0D802-1B68-4955-A6E9-19E01C474B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094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24AA-2782-4E66-A255-9B989758A086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5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89854-EEB3-465F-8B69-AF03900D3F7A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6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4D31-F6B1-4AFD-9A69-A4E1FDC253B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5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A1FC-B6BF-4DC1-A11C-79818EB079A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1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CDB8B-2ACF-4BAC-9AB7-3D1914C5831F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9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394C-23BB-4006-8A37-DEACDC6E5B5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58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B922-5805-4837-B570-FEBADEABC50A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3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869D-6129-4E7E-9C4C-AA8F9954720F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8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7919-51DE-474C-A85F-2F8E7009501B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9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2BD8-57B8-4953-8B97-AD2B19DD990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4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FBF4-A09F-4675-8EB2-C6C158AEEDC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55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A4446-6259-46D8-97AE-7EED0BAD840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3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855177" y="1117599"/>
            <a:ext cx="8116200" cy="6144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ΜΟΝΑΔΑ ΔΙΑΣΦΑΛΙΣΗΣ ΠΟΙΟΤΗΤΑΣ ΠΑΝΕΠΙΣΤΗΜΙΟΥ ΘΕΣΣΑΛΙΑΣ</a:t>
            </a:r>
            <a:endParaRPr lang="el-GR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67739"/>
          </a:xfrm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ΠΡΟΕΤΟΙΜΑΣΙΑ ΠΙΣΤΟΠΟΙΗΣΗΣ ΝΕΟΥ ΠΡΟΓΡΑΜΜΑΤΟΣ ΜΕΤΑΠΤΥΧΙΑΚΩΝ ΣΠΟΥΔΩΝ ΤΜΗΜΑΤΟΣ</a:t>
            </a:r>
            <a:endParaRPr lang="el-G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73" y="169930"/>
            <a:ext cx="1228027" cy="136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7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89577" cy="452560"/>
          </a:xfrm>
        </p:spPr>
        <p:txBody>
          <a:bodyPr>
            <a:normAutofit fontScale="90000"/>
          </a:bodyPr>
          <a:lstStyle/>
          <a:p>
            <a:r>
              <a:rPr lang="el-GR" sz="2800" b="1" dirty="0" smtClean="0">
                <a:solidFill>
                  <a:prstClr val="black"/>
                </a:solidFill>
              </a:rPr>
              <a:t>     Διαδικτυακή </a:t>
            </a:r>
            <a:r>
              <a:rPr lang="el-GR" sz="2800" b="1" dirty="0">
                <a:solidFill>
                  <a:prstClr val="black"/>
                </a:solidFill>
              </a:rPr>
              <a:t>διαδικασία πιστοποίησης ΠΜΣ</a:t>
            </a:r>
            <a:endParaRPr lang="el-GR" dirty="0"/>
          </a:p>
        </p:txBody>
      </p:sp>
      <p:graphicFrame>
        <p:nvGraphicFramePr>
          <p:cNvPr id="5" name="Διάγραμμα 4"/>
          <p:cNvGraphicFramePr/>
          <p:nvPr>
            <p:extLst>
              <p:ext uri="{D42A27DB-BD31-4B8C-83A1-F6EECF244321}">
                <p14:modId xmlns:p14="http://schemas.microsoft.com/office/powerpoint/2010/main" val="1569054556"/>
              </p:ext>
            </p:extLst>
          </p:nvPr>
        </p:nvGraphicFramePr>
        <p:xfrm>
          <a:off x="3109280" y="1529028"/>
          <a:ext cx="8598878" cy="512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Επεξήγηση με κάτω βέλος 5"/>
          <p:cNvSpPr/>
          <p:nvPr/>
        </p:nvSpPr>
        <p:spPr>
          <a:xfrm>
            <a:off x="5599101" y="1017543"/>
            <a:ext cx="4334607" cy="435552"/>
          </a:xfrm>
          <a:prstGeom prst="downArrowCallou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/>
              <a:t>Ενημέρωση ιστοσελίδας ΠΜΣ </a:t>
            </a:r>
            <a:r>
              <a:rPr lang="el-GR" b="1" dirty="0" smtClean="0"/>
              <a:t>:</a:t>
            </a:r>
            <a:endParaRPr lang="el-GR" b="1" dirty="0"/>
          </a:p>
        </p:txBody>
      </p:sp>
      <p:sp>
        <p:nvSpPr>
          <p:cNvPr id="7" name="Στρογγυλεμένο ορθογώνιο 6"/>
          <p:cNvSpPr/>
          <p:nvPr/>
        </p:nvSpPr>
        <p:spPr>
          <a:xfrm>
            <a:off x="439615" y="4961260"/>
            <a:ext cx="3102886" cy="189034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Προετοιμασία βίντεο των χώρων, αιθουσών, εργαστηρίων και υποδομών </a:t>
            </a:r>
            <a:r>
              <a:rPr lang="el-G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υποστήριξης του/των ΠΜΣ, με ευθύνη της ακαδημαϊκής μονάδας και του ΠΜΣ</a:t>
            </a:r>
            <a:endParaRPr lang="el-G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16" y="109160"/>
            <a:ext cx="749873" cy="908383"/>
          </a:xfrm>
          <a:prstGeom prst="rect">
            <a:avLst/>
          </a:prstGeom>
        </p:spPr>
      </p:pic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>
          <a:xfrm>
            <a:off x="178417" y="1017543"/>
            <a:ext cx="3866046" cy="3616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 smtClean="0"/>
              <a:t>Η διαδικασία της πιστοποίησης γίνεται μέσω </a:t>
            </a:r>
            <a:r>
              <a:rPr lang="en-US" sz="1400" dirty="0" smtClean="0"/>
              <a:t>e-presence</a:t>
            </a:r>
            <a:r>
              <a:rPr lang="el-GR" sz="1400" dirty="0" smtClean="0"/>
              <a:t>, με τη δημιουργία συγκεκριμένων λογαριασμών  που αποστέλλονται από την ΜΟΔΙΠ στα </a:t>
            </a:r>
            <a:r>
              <a:rPr lang="en-US" sz="1400" dirty="0" smtClean="0"/>
              <a:t>mail </a:t>
            </a:r>
            <a:r>
              <a:rPr lang="el-GR" sz="1400" dirty="0" smtClean="0"/>
              <a:t>των </a:t>
            </a:r>
            <a:r>
              <a:rPr lang="el-GR" sz="1400" dirty="0" err="1" smtClean="0"/>
              <a:t>αξιολογητών</a:t>
            </a:r>
            <a:r>
              <a:rPr lang="el-GR" sz="1400" dirty="0" smtClean="0"/>
              <a:t> και με αυτό το λογαριασμό μπαίνουν σε όλες τις συνεδριάσεις. Για τους λογαριασμούς ενημερώνεται και ο τεχνικός πληροφορικής της μονάδας που έχει την ευθύνη των συνεδριάσεων και προγραμματίζει </a:t>
            </a:r>
            <a:r>
              <a:rPr lang="el-GR" sz="1400" dirty="0"/>
              <a:t>μια </a:t>
            </a:r>
            <a:r>
              <a:rPr lang="el-GR" sz="1400" dirty="0" smtClean="0"/>
              <a:t>δοκιμαστική σύνδεση με τους </a:t>
            </a:r>
            <a:r>
              <a:rPr lang="el-GR" sz="1400" dirty="0" err="1" smtClean="0"/>
              <a:t>αξιολογητές</a:t>
            </a:r>
            <a:r>
              <a:rPr lang="el-GR" sz="1400" dirty="0" smtClean="0"/>
              <a:t>  πριν τις επίσημες συνεδριάσεις, ώστε να επιβεβαιωθεί η λειτουργικότητα της σύνδεσης τους. Προτείνεται η διάρκεια της κάθε συνεδρίασης να μην  εξαντλείται στο όριο της  ώρας του προγράμματος, αλλά να δίνεται περιθώριο επιπλέον μισής ώρας για την λήξη της.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36952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024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 smtClean="0">
                <a:solidFill>
                  <a:schemeClr val="accent2">
                    <a:lumMod val="75000"/>
                  </a:schemeClr>
                </a:solidFill>
              </a:rPr>
              <a:t>Επιτροπή πιστοποίησης -  Πρόγραμμα πιστοποίησης</a:t>
            </a: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15636" y="1238596"/>
            <a:ext cx="10938165" cy="5104015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chemeClr val="accent2">
                    <a:lumMod val="75000"/>
                  </a:schemeClr>
                </a:solidFill>
              </a:rPr>
              <a:t>ΕΠΙΤΡΟΠΗ ΠΙΣΤΟΠΟΙΗΣΗΣ</a:t>
            </a:r>
          </a:p>
          <a:p>
            <a:r>
              <a:rPr lang="el-GR" sz="1400" dirty="0" smtClean="0"/>
              <a:t>Αποτελείται από Έλληνες καθηγητές του εξωτερικού. </a:t>
            </a:r>
          </a:p>
          <a:p>
            <a:r>
              <a:rPr lang="el-GR" sz="1400" dirty="0" smtClean="0"/>
              <a:t>Τα ονόματα των μελών της Επιτροπής πιστοποίησης αποστέλλονται από την ΜΟΔΙΠ στο ΠΜΣ, μόλις οριστικοποιηθούν από την ΕΘΑΑΕ.</a:t>
            </a:r>
          </a:p>
          <a:p>
            <a:pPr lvl="0" algn="just"/>
            <a:r>
              <a:rPr lang="el-GR" sz="1400" dirty="0"/>
              <a:t>Αν υπάρχει εμπλοκή </a:t>
            </a:r>
            <a:r>
              <a:rPr lang="el-GR" sz="1400" dirty="0" smtClean="0"/>
              <a:t>κάποιου μέλους της Επιτροπής </a:t>
            </a:r>
            <a:r>
              <a:rPr lang="el-GR" sz="1400" dirty="0"/>
              <a:t>με το </a:t>
            </a:r>
            <a:r>
              <a:rPr lang="el-GR" sz="1400" dirty="0" smtClean="0"/>
              <a:t>ΠΜΣ, </a:t>
            </a:r>
            <a:r>
              <a:rPr lang="el-GR" sz="1400" dirty="0"/>
              <a:t>αυτό δηλώνεται </a:t>
            </a:r>
            <a:r>
              <a:rPr lang="el-GR" sz="1400" dirty="0" smtClean="0"/>
              <a:t>εγκαίρως στη ΜΟΔΙΠ, </a:t>
            </a:r>
            <a:r>
              <a:rPr lang="el-GR" sz="1400" dirty="0"/>
              <a:t>ώστε να αντικατασταθεί λόγω σύγκρουσης συμφερόντων.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r>
              <a:rPr lang="el-GR" sz="1600" dirty="0" smtClean="0">
                <a:solidFill>
                  <a:schemeClr val="accent2">
                    <a:lumMod val="75000"/>
                  </a:schemeClr>
                </a:solidFill>
              </a:rPr>
              <a:t>ΠΡΟΓΡΑΜΜΑ ΠΙΣΤΟΠΟΙΗΣΗΣ</a:t>
            </a:r>
            <a:endParaRPr lang="el-GR" sz="1600" dirty="0" smtClean="0"/>
          </a:p>
          <a:p>
            <a:pPr lvl="0" algn="just"/>
            <a:r>
              <a:rPr lang="el-GR" sz="1400" dirty="0"/>
              <a:t>Το πρόγραμμα συμπληρώνεται στα αγγλικά και αποστέλλεται πίσω στην ΜΟΔΙΠ σε μορφή </a:t>
            </a:r>
            <a:r>
              <a:rPr lang="en-US" sz="1400" dirty="0"/>
              <a:t>WORD</a:t>
            </a:r>
            <a:r>
              <a:rPr lang="el-GR" sz="1400" dirty="0"/>
              <a:t>, για ανάρτηση στην σχετική πλατφόρμα της ΕΘΑΑΕ. </a:t>
            </a:r>
          </a:p>
          <a:p>
            <a:pPr lvl="0" algn="just"/>
            <a:r>
              <a:rPr lang="el-GR" sz="1400" dirty="0"/>
              <a:t>Στο πρόγραμμα θα πρέπει να απεικονίζονται ονομαστικά οι συμμετέχοντες </a:t>
            </a:r>
            <a:r>
              <a:rPr lang="el-GR" sz="1400" b="1" dirty="0"/>
              <a:t>με την ιδιότητα ή τη βαθμίδα τους</a:t>
            </a:r>
            <a:r>
              <a:rPr lang="el-GR" sz="1400" dirty="0"/>
              <a:t> , το εξάμηνο σπουδών για τους εν ενεργεία φοιτητές και τον φορέα εργασίας για τους αποφοίτους</a:t>
            </a:r>
            <a:r>
              <a:rPr lang="el-GR" sz="1400" dirty="0" smtClean="0"/>
              <a:t>.</a:t>
            </a:r>
          </a:p>
          <a:p>
            <a:pPr lvl="0" algn="just"/>
            <a:r>
              <a:rPr lang="el-GR" sz="1400" dirty="0" smtClean="0"/>
              <a:t> </a:t>
            </a:r>
            <a:r>
              <a:rPr lang="el-GR" sz="1400" dirty="0"/>
              <a:t>Προτείνεται οι ομάδες να μην υπερβαίνουν  τα 10 άτομα, αλλά μπορούν να συμμετέχουν και λιγότερα άτομα (5-7), ώστε να υπάρχει χρόνος συζήτησης με την Επιτροπή.</a:t>
            </a:r>
          </a:p>
          <a:p>
            <a:pPr lvl="0" algn="just"/>
            <a:r>
              <a:rPr lang="el-GR" sz="1400" dirty="0"/>
              <a:t>Οι συμμετέχοντες σε μια ομάδα </a:t>
            </a:r>
            <a:r>
              <a:rPr lang="el-GR" sz="1400" b="1" dirty="0"/>
              <a:t>δεν μπορεί να εμφανίζονται ως συμμετέχοντες </a:t>
            </a:r>
            <a:r>
              <a:rPr lang="el-GR" sz="1400" dirty="0"/>
              <a:t>και σε άλλη ομάδα</a:t>
            </a:r>
            <a:r>
              <a:rPr lang="el-GR" sz="1400" dirty="0" smtClean="0"/>
              <a:t>.</a:t>
            </a:r>
          </a:p>
          <a:p>
            <a:pPr lvl="0" algn="just"/>
            <a:r>
              <a:rPr lang="el-GR" sz="1400" dirty="0"/>
              <a:t>Στο πρόγραμμα τηρείται αυστηρά η σειρά των συναντήσεων, που έχει δοθεί στο από την ΕΘΑΑΕ στο προσχέδιο. Αν χρειαστεί για πολύ σοβαρούς λόγους να αλλάξει κάτι στην σειρά ενημερώνεται εγκαίρως η ΕΘΑΑΕ. </a:t>
            </a:r>
          </a:p>
          <a:p>
            <a:endParaRPr lang="el-GR" sz="1600" dirty="0"/>
          </a:p>
          <a:p>
            <a:endParaRPr lang="el-GR" sz="1600" dirty="0" smtClean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248233"/>
            <a:ext cx="74987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6458" y="365126"/>
            <a:ext cx="10597342" cy="540962"/>
          </a:xfrm>
        </p:spPr>
        <p:txBody>
          <a:bodyPr>
            <a:normAutofit/>
          </a:bodyPr>
          <a:lstStyle/>
          <a:p>
            <a:pPr algn="ctr"/>
            <a:r>
              <a:rPr lang="el-GR" sz="1800" b="1" dirty="0" smtClean="0">
                <a:solidFill>
                  <a:schemeClr val="accent2">
                    <a:lumMod val="75000"/>
                  </a:schemeClr>
                </a:solidFill>
              </a:rPr>
              <a:t>Συναντήσεις Επιτροπής πιστοποίησης με επιμέρους ομάδες σύμφωνα με το πρόγραμμα</a:t>
            </a:r>
            <a:endParaRPr lang="el-GR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2385" y="1072342"/>
            <a:ext cx="10971415" cy="5345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</a:rPr>
              <a:t>Αρχική συνάντηση 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με </a:t>
            </a:r>
            <a:r>
              <a:rPr lang="el-GR" sz="2000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Πρόεδρο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Τμήματος,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Διευθυντή/</a:t>
            </a:r>
            <a:r>
              <a:rPr lang="el-GR" sz="1400" b="1" i="1" dirty="0" err="1" smtClean="0">
                <a:solidFill>
                  <a:schemeClr val="accent2">
                    <a:lumMod val="75000"/>
                  </a:schemeClr>
                </a:solidFill>
              </a:rPr>
              <a:t>ές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των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ΠΜΣ, Αντιπρύτανη/Πρόεδρο, ΜΟΔΙΠ</a:t>
            </a:r>
            <a:endParaRPr lang="el-GR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l-GR" sz="1400" u="sng" dirty="0"/>
              <a:t>Π</a:t>
            </a:r>
            <a:r>
              <a:rPr lang="el-GR" sz="1400" u="sng" dirty="0" smtClean="0"/>
              <a:t>αρουσιάσεις :</a:t>
            </a:r>
          </a:p>
          <a:p>
            <a:pPr marL="457200" lvl="1" indent="0">
              <a:buNone/>
            </a:pPr>
            <a:r>
              <a:rPr lang="el-GR" sz="1400" b="1" dirty="0" smtClean="0">
                <a:solidFill>
                  <a:schemeClr val="accent2">
                    <a:lumMod val="75000"/>
                  </a:schemeClr>
                </a:solidFill>
              </a:rPr>
              <a:t>Πρόεδρος Τμήματος </a:t>
            </a:r>
            <a:r>
              <a:rPr lang="el-GR" sz="1200" i="1" dirty="0" smtClean="0"/>
              <a:t>Ολιγόλεπτη </a:t>
            </a:r>
            <a:r>
              <a:rPr lang="el-GR" sz="1200" i="1" dirty="0"/>
              <a:t>παρουσίαση του Τμήματος (5΄</a:t>
            </a:r>
            <a:r>
              <a:rPr lang="el-GR" sz="1200" i="1" dirty="0" smtClean="0"/>
              <a:t>):</a:t>
            </a:r>
            <a:endParaRPr lang="el-GR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 smtClean="0"/>
              <a:t>φυσιογνωμία , ίδρυση </a:t>
            </a:r>
            <a:r>
              <a:rPr lang="el-GR" sz="1200" dirty="0"/>
              <a:t>,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/>
              <a:t>αριθμό διδασκόντων, προσωπικού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 smtClean="0"/>
              <a:t>Εργαστήρια, Ερευνητικό </a:t>
            </a:r>
            <a:r>
              <a:rPr lang="el-GR" sz="1200" dirty="0"/>
              <a:t>έργο και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/>
              <a:t>αναφορά στους τίτλους των ΠΜΣ που λειτουργούν στο </a:t>
            </a:r>
            <a:r>
              <a:rPr lang="el-GR" sz="1200" dirty="0" smtClean="0"/>
              <a:t>Τμήμα</a:t>
            </a:r>
            <a:endParaRPr lang="el-GR" sz="1600" dirty="0" smtClean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l-GR" sz="16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1400" b="1" dirty="0">
                <a:solidFill>
                  <a:schemeClr val="accent2">
                    <a:lumMod val="75000"/>
                  </a:schemeClr>
                </a:solidFill>
              </a:rPr>
              <a:t>Διευθυντής </a:t>
            </a:r>
            <a:r>
              <a:rPr lang="el-GR" sz="1400" b="1" dirty="0" smtClean="0">
                <a:solidFill>
                  <a:schemeClr val="accent2">
                    <a:lumMod val="75000"/>
                  </a:schemeClr>
                </a:solidFill>
              </a:rPr>
              <a:t>ΠΜΣ </a:t>
            </a:r>
            <a:r>
              <a:rPr lang="el-GR" sz="1100" i="1" dirty="0" smtClean="0"/>
              <a:t>15΄-20΄ </a:t>
            </a:r>
            <a:r>
              <a:rPr lang="el-GR" sz="1100" i="1" dirty="0"/>
              <a:t>παρουσίαση του </a:t>
            </a:r>
            <a:r>
              <a:rPr lang="el-GR" sz="1100" i="1" dirty="0" smtClean="0"/>
              <a:t>ΠΜΣ για χρόνο συζήτησης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u="sng" dirty="0" smtClean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1100" u="sng" dirty="0" smtClean="0"/>
              <a:t>Προτείνεται</a:t>
            </a:r>
            <a:r>
              <a:rPr lang="el-GR" sz="1100" dirty="0" smtClean="0"/>
              <a:t> σύνδεση </a:t>
            </a:r>
            <a:r>
              <a:rPr lang="el-GR" sz="1100" dirty="0"/>
              <a:t>των διαφανειών με τις αντίστοιχες ενότητες της Πρότασης πιστοποίησης αν είναι </a:t>
            </a:r>
            <a:r>
              <a:rPr lang="el-GR" sz="1100" dirty="0" smtClean="0"/>
              <a:t>δυνατόν.</a:t>
            </a:r>
            <a:endParaRPr lang="el-GR" sz="11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i="1" dirty="0" smtClean="0"/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Αναφορά σε άλλα συναφή ΠΜΣ, διαφοροποίηση του ΠΜΣ από αυτά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Ποια τα δυνατά σημεία, σε ποια σημεία πρέπει να εστιάσει στο μέλλον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 smtClean="0"/>
              <a:t>Πως </a:t>
            </a:r>
            <a:r>
              <a:rPr lang="el-GR" sz="1100" dirty="0"/>
              <a:t>οργανώνεται η εκπαιδευτική διαδικασία.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Ποιες οι ερευνητικές συνεργασίες στο πλαίσιο του ΠΜΣ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i="1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5" y="181415"/>
            <a:ext cx="74987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0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Δεξί βέλος 5"/>
          <p:cNvSpPr/>
          <p:nvPr/>
        </p:nvSpPr>
        <p:spPr>
          <a:xfrm>
            <a:off x="1521229" y="240972"/>
            <a:ext cx="622623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/>
          </a:p>
        </p:txBody>
      </p:sp>
      <p:sp>
        <p:nvSpPr>
          <p:cNvPr id="11" name="Θέση περιεχομένου 2"/>
          <p:cNvSpPr txBox="1">
            <a:spLocks/>
          </p:cNvSpPr>
          <p:nvPr/>
        </p:nvSpPr>
        <p:spPr>
          <a:xfrm>
            <a:off x="573578" y="980902"/>
            <a:ext cx="11137777" cy="56526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400" dirty="0"/>
              <a:t>Αριθμός των ΠΜΣ που υλοποιεί το </a:t>
            </a:r>
            <a:r>
              <a:rPr lang="el-GR" sz="1400" dirty="0" smtClean="0"/>
              <a:t>τμήμα</a:t>
            </a:r>
          </a:p>
          <a:p>
            <a:r>
              <a:rPr lang="el-GR" sz="1400" dirty="0"/>
              <a:t>Ποια η προστιθέμενη αξία του ΠΜΣ; Ποια η διαφοροποίηση του σε σχέση με άλλα συναφή ή το ΠΠΣ;</a:t>
            </a:r>
          </a:p>
          <a:p>
            <a:r>
              <a:rPr lang="el-GR" sz="1400" dirty="0"/>
              <a:t>Ποιος ο προσανατολισμός του (εκπαιδευτικός, ερευνητικός, επαγγελματικός) Ποια η στρατηγική του ΠΜΣ για το μέλλον;</a:t>
            </a:r>
          </a:p>
          <a:p>
            <a:r>
              <a:rPr lang="el-GR" sz="1400" dirty="0"/>
              <a:t>Πόσες πιστωτικές μονάδες έχει το ΠΜΣ; Θεωρείτε ότι τα 60 ECTS μπορούν να δικαιολογούν μεταπτυχιακό τίτλο;</a:t>
            </a:r>
          </a:p>
          <a:p>
            <a:r>
              <a:rPr lang="el-GR" sz="1400" dirty="0"/>
              <a:t>Υπάρχει μάθημα ερευνητικής Μεθοδολογίας Research </a:t>
            </a:r>
            <a:r>
              <a:rPr lang="el-GR" sz="1400" dirty="0" err="1"/>
              <a:t>Method</a:t>
            </a:r>
            <a:r>
              <a:rPr lang="el-GR" sz="1400" dirty="0"/>
              <a:t>;</a:t>
            </a:r>
          </a:p>
          <a:p>
            <a:r>
              <a:rPr lang="el-GR" sz="1400" dirty="0"/>
              <a:t>Δυνατότητα εργασιακής εμπειρίας/ πρακτικής άσκησης των φοιτητών</a:t>
            </a:r>
          </a:p>
          <a:p>
            <a:r>
              <a:rPr lang="el-GR" sz="1400" dirty="0"/>
              <a:t>Γιατί δεν υπάρχει διπλωματική </a:t>
            </a:r>
            <a:r>
              <a:rPr lang="el-GR" sz="1400" dirty="0" smtClean="0"/>
              <a:t>εργασία; </a:t>
            </a:r>
            <a:r>
              <a:rPr lang="el-GR" sz="1400" dirty="0"/>
              <a:t>Βιβλιογραφικές διπλωματικές εργασίες - Πως δικαιολογείται αυτό σε ένα ερευνητικό ΠΜΣ</a:t>
            </a:r>
            <a:r>
              <a:rPr lang="el-GR" sz="1400" dirty="0" smtClean="0"/>
              <a:t>;</a:t>
            </a:r>
            <a:endParaRPr lang="en-US" sz="1400" dirty="0" smtClean="0"/>
          </a:p>
          <a:p>
            <a:r>
              <a:rPr lang="el-GR" sz="1400" dirty="0"/>
              <a:t>Μαθησιακά αποτελέσματα - είναι επιπέδου 7; </a:t>
            </a:r>
          </a:p>
          <a:p>
            <a:r>
              <a:rPr lang="el-GR" sz="1400" dirty="0"/>
              <a:t>Εργαστηριακά μαθήματα-εξ αποστάσεως , πως; </a:t>
            </a:r>
          </a:p>
          <a:p>
            <a:r>
              <a:rPr lang="el-GR" sz="1400"/>
              <a:t>Διαδικασία εξετάσεις- εξ αποστάσεως; Πως διασφαλίζεται η </a:t>
            </a:r>
            <a:r>
              <a:rPr lang="el-GR" sz="1400"/>
              <a:t>διαδικασία</a:t>
            </a:r>
            <a:r>
              <a:rPr lang="el-GR" sz="1400" smtClean="0"/>
              <a:t>;</a:t>
            </a:r>
            <a:endParaRPr lang="el-GR" sz="1400" dirty="0" smtClean="0"/>
          </a:p>
          <a:p>
            <a:r>
              <a:rPr lang="el-GR" sz="1400" dirty="0">
                <a:solidFill>
                  <a:prstClr val="black"/>
                </a:solidFill>
              </a:rPr>
              <a:t>Α</a:t>
            </a:r>
            <a:r>
              <a:rPr lang="el-GR" sz="1400" dirty="0" smtClean="0">
                <a:solidFill>
                  <a:prstClr val="black"/>
                </a:solidFill>
              </a:rPr>
              <a:t>πασχόληση </a:t>
            </a:r>
            <a:r>
              <a:rPr lang="el-GR" sz="1400" dirty="0">
                <a:solidFill>
                  <a:prstClr val="black"/>
                </a:solidFill>
              </a:rPr>
              <a:t>του διδακτικού προσωπικού για την κάλυψη των αναγκών , μέγιστη-ελάχιστη απασχόληση</a:t>
            </a:r>
            <a:endParaRPr lang="el-GR" sz="1400" dirty="0"/>
          </a:p>
          <a:p>
            <a:r>
              <a:rPr lang="el-GR" sz="1400" dirty="0"/>
              <a:t>Αμοιβή διδασκόντων- Προοπτικές ανάπτυξης του </a:t>
            </a:r>
            <a:r>
              <a:rPr lang="el-GR" sz="1400" dirty="0" smtClean="0"/>
              <a:t>προσωπικού</a:t>
            </a:r>
          </a:p>
          <a:p>
            <a:r>
              <a:rPr lang="el-GR" sz="1400" dirty="0" smtClean="0"/>
              <a:t>Εξωστρέφεια – Διεθνοποίηση ΠΜΣ, διαδικασίες</a:t>
            </a:r>
            <a:endParaRPr lang="el-GR" sz="1400" dirty="0"/>
          </a:p>
          <a:p>
            <a:r>
              <a:rPr lang="el-GR" sz="1400" dirty="0"/>
              <a:t>Κινητικότητα  φοιτητών , διδακτικού προσωπικού</a:t>
            </a:r>
          </a:p>
          <a:p>
            <a:r>
              <a:rPr lang="el-GR" sz="1400" dirty="0"/>
              <a:t>Υπάρχει </a:t>
            </a:r>
            <a:r>
              <a:rPr lang="el-GR" sz="1400" dirty="0" err="1"/>
              <a:t>advisory</a:t>
            </a:r>
            <a:r>
              <a:rPr lang="el-GR" sz="1400" dirty="0"/>
              <a:t> </a:t>
            </a:r>
            <a:r>
              <a:rPr lang="el-GR" sz="1400" dirty="0" err="1"/>
              <a:t>board</a:t>
            </a:r>
            <a:r>
              <a:rPr lang="el-GR" sz="1400" dirty="0"/>
              <a:t>; Ποιες είναι οι πηγές αναθεώρησης του ΠΜΣ;</a:t>
            </a:r>
          </a:p>
          <a:p>
            <a:r>
              <a:rPr lang="el-GR" sz="1400" dirty="0"/>
              <a:t>Υπάρχουν συνέργειες μεταξύ των ΠΜΣ του Τμήματος ή του Ιδρύματος </a:t>
            </a:r>
          </a:p>
          <a:p>
            <a:r>
              <a:rPr lang="el-GR" sz="1400" dirty="0"/>
              <a:t>Παρακολούθηση αποφοίτων του ΠΜΣ; Συμβολή τους στην αναθεώρηση του προγράμματος</a:t>
            </a:r>
          </a:p>
          <a:p>
            <a:r>
              <a:rPr lang="el-GR" sz="1400" dirty="0"/>
              <a:t>Χαμηλό ποσοστό αξιολόγησης μαθημάτων - Αξιοποίηση των αποτελεσμάτων αξιολόγησης</a:t>
            </a:r>
          </a:p>
          <a:p>
            <a:endParaRPr lang="el-GR" sz="1400" dirty="0"/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4" y="72519"/>
            <a:ext cx="755970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98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32263" y="399011"/>
            <a:ext cx="11396748" cy="6267796"/>
          </a:xfrm>
        </p:spPr>
        <p:txBody>
          <a:bodyPr/>
          <a:lstStyle/>
          <a:p>
            <a:pPr marL="0" lvl="0" indent="0">
              <a:buNone/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	2η </a:t>
            </a: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</a:rPr>
              <a:t>συνάντηση : Διδακτικό προσωπικό του 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ΠΜΣ</a:t>
            </a:r>
            <a:endParaRPr lang="el-GR" dirty="0"/>
          </a:p>
          <a:p>
            <a:endParaRPr lang="el-GR" dirty="0"/>
          </a:p>
        </p:txBody>
      </p:sp>
      <p:sp>
        <p:nvSpPr>
          <p:cNvPr id="4" name="Δεξί βέλος 3"/>
          <p:cNvSpPr/>
          <p:nvPr/>
        </p:nvSpPr>
        <p:spPr>
          <a:xfrm>
            <a:off x="1458929" y="664921"/>
            <a:ext cx="660628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Ομάδα 4"/>
          <p:cNvGrpSpPr/>
          <p:nvPr/>
        </p:nvGrpSpPr>
        <p:grpSpPr>
          <a:xfrm>
            <a:off x="507076" y="1404851"/>
            <a:ext cx="10224656" cy="5145578"/>
            <a:chOff x="5580634" y="368737"/>
            <a:chExt cx="6134763" cy="5716078"/>
          </a:xfrm>
        </p:grpSpPr>
        <p:sp>
          <p:nvSpPr>
            <p:cNvPr id="6" name="Στρογγυλεμένο ορθογώνιο 5"/>
            <p:cNvSpPr/>
            <p:nvPr/>
          </p:nvSpPr>
          <p:spPr>
            <a:xfrm>
              <a:off x="5580634" y="368737"/>
              <a:ext cx="6134763" cy="5716078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Στρογγυλεμένο ορθογώνιο 4"/>
            <p:cNvSpPr txBox="1"/>
            <p:nvPr/>
          </p:nvSpPr>
          <p:spPr>
            <a:xfrm>
              <a:off x="5748052" y="536155"/>
              <a:ext cx="5799927" cy="53812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t" anchorCtr="0">
              <a:noAutofit/>
            </a:bodyPr>
            <a:lstStyle/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900" kern="1200" dirty="0" smtClean="0">
                  <a:solidFill>
                    <a:schemeClr val="tx1"/>
                  </a:solidFill>
                </a:rPr>
                <a:t> 	</a:t>
              </a:r>
              <a:r>
                <a:rPr lang="el-GR" sz="1600" b="1" kern="1200" dirty="0" smtClean="0">
                  <a:solidFill>
                    <a:schemeClr val="accent2">
                      <a:lumMod val="75000"/>
                    </a:schemeClr>
                  </a:solidFill>
                </a:rPr>
                <a:t>ΔΙΔΑΚΤΙΚΟ ΕΡΓΟ</a:t>
              </a:r>
              <a:endParaRPr lang="el-GR" sz="1600" b="1" kern="1200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marL="114300" marR="0" lvl="1" indent="0" algn="l" defTabSz="6223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Εφαρμοζόμενα μέσα και μέθοδοι διδασκαλίας και αξιολόγησης</a:t>
              </a:r>
            </a:p>
            <a:p>
              <a:pPr marL="114300" marR="0" lvl="1" indent="0" algn="l" defTabSz="6223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Θεσμός ακαδημαϊκού συμβούλου, συναντήσεις με φοιτητές</a:t>
              </a:r>
              <a:endParaRPr lang="el-GR" sz="1500" i="0" kern="1200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Περιγραφή διαδικασίας για την επιλογή των θεμάτων των διπλωματικών εργασιών και της διαδικασίας που ακολουθούν οι φοιτητές για να τις επιλέξουν.</a:t>
              </a:r>
              <a:r>
                <a:rPr lang="el-GR" sz="1500" i="1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Πως διασφαλίζεται τη διαφάνεια στη διαδικασία ανάθεσης και εξέτασης της  διπλωματικής εργασίας;</a:t>
              </a:r>
              <a:endParaRPr lang="el-GR" sz="1500" i="0" kern="12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Αξιολόγηση μαθημάτων από φοιτητές, αξιοποίηση αποτελεσμάτων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Φόρτος εργασίας ελάχιστη- μέγιστη απασχόληση για τη διασφάλιση των μαθησιακών αποτελεσμάτων, 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endParaRPr lang="el-GR" sz="1500" kern="1200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75000"/>
                    </a:schemeClr>
                  </a:solidFill>
                </a:rPr>
                <a:t>	</a:t>
              </a:r>
              <a:r>
                <a:rPr lang="el-GR" sz="1500" b="1" kern="1200" dirty="0" smtClean="0">
                  <a:solidFill>
                    <a:schemeClr val="accent2">
                      <a:lumMod val="75000"/>
                    </a:schemeClr>
                  </a:solidFill>
                </a:rPr>
                <a:t>ΙΚΑΝΟΠΟΙΗΣΗ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l-GR" sz="1500" b="1" kern="1200" dirty="0" smtClean="0">
                <a:solidFill>
                  <a:schemeClr val="accent2">
                    <a:lumMod val="75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Ευκαιρίες επαγγελματικής εξέλιξης, κινητικότητας του προσωπικού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Συμμετοχή του διδακτικού προσωπικού σε εφαρμοσμένη έρευνα, έργα και ερευνητικές δραστηριότητες που σχετίζονται άμεσα με το πρόγραμμα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Οικονομική ενίσχυση των μελών του ακαδημαϊκού προσωπικού, που λαμβάνουν μέρος στα προγράμματα κινητικότητας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Υπάρχουν βραβεία διδασκαλίας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Αναφορά σε πιθανές περιοχές αδυναμίας και μελλοντικών ενεργειών για απάλειψη αυτών</a:t>
              </a:r>
              <a:endParaRPr lang="el-GR" sz="1500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2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11508" cy="85700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el-GR" sz="2000" b="1" baseline="30000" dirty="0" smtClean="0">
                <a:solidFill>
                  <a:schemeClr val="accent2">
                    <a:lumMod val="75000"/>
                  </a:schemeClr>
                </a:solidFill>
              </a:rPr>
              <a:t>η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 Συνάντηση </a:t>
            </a:r>
            <a:endParaRPr lang="el-GR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502513"/>
          </a:xfrm>
        </p:spPr>
        <p:txBody>
          <a:bodyPr>
            <a:normAutofit/>
          </a:bodyPr>
          <a:lstStyle/>
          <a:p>
            <a:r>
              <a:rPr lang="en-US" sz="2000" i="1" dirty="0"/>
              <a:t>On-line tour: classrooms, lecture halls, libraries laboratories, and other facilities related to the two PSP. Discussion </a:t>
            </a:r>
            <a:r>
              <a:rPr lang="en-US" sz="2000" i="1" dirty="0" smtClean="0"/>
              <a:t>about </a:t>
            </a:r>
            <a:r>
              <a:rPr lang="en-US" sz="2000" i="1" dirty="0"/>
              <a:t>the facilities presented in the video produced for this </a:t>
            </a:r>
            <a:r>
              <a:rPr lang="en-US" sz="2000" i="1" dirty="0" smtClean="0"/>
              <a:t>purpose</a:t>
            </a:r>
            <a:endParaRPr lang="el-GR" sz="2000" i="1" dirty="0"/>
          </a:p>
          <a:p>
            <a:r>
              <a:rPr lang="en-US" sz="2000" i="1" dirty="0"/>
              <a:t>EEAP, administrative staff members, teaching staff members of both </a:t>
            </a:r>
            <a:r>
              <a:rPr lang="en-US" sz="2000" i="1" dirty="0" smtClean="0"/>
              <a:t>PSP</a:t>
            </a:r>
            <a:endParaRPr lang="el-GR" sz="2000" i="1" dirty="0" smtClean="0"/>
          </a:p>
          <a:p>
            <a:pPr marL="0" indent="0">
              <a:buNone/>
            </a:pPr>
            <a:endParaRPr lang="el-GR" sz="2000" dirty="0" smtClean="0"/>
          </a:p>
          <a:p>
            <a:r>
              <a:rPr lang="el-GR" sz="2000" dirty="0" smtClean="0"/>
              <a:t> Προετοιμασία σχετικού βίντεο με τις εγκαταστάσεις που χρησιμοποιούνται από τα ΠΜΣ, αίθουσες εργαστήρια, χώροι υποστήριξης, βιβλιοθήκη κλπ.</a:t>
            </a:r>
          </a:p>
          <a:p>
            <a:r>
              <a:rPr lang="el-GR" sz="2000" dirty="0" smtClean="0"/>
              <a:t>Στη συνάντηση αυτή μπορούν να συμμετέχουν άτομα από τη διοικητική υποστήριξη του ΠΜΣ, καθώς και διδάσκοντες ΕΔΙΠ, ΕΤΕΠ.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9437"/>
            <a:ext cx="755970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1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56189" y="266008"/>
            <a:ext cx="8386328" cy="111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000" b="1" dirty="0" smtClean="0">
                <a:solidFill>
                  <a:schemeClr val="bg2">
                    <a:lumMod val="50000"/>
                  </a:schemeClr>
                </a:solidFill>
              </a:rPr>
              <a:t>4η 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συνάντηση : Δημόσιοι , ιδιωτικοί φορείς (</a:t>
            </a:r>
            <a:r>
              <a:rPr lang="el-GR" sz="2000" b="1" dirty="0" err="1">
                <a:solidFill>
                  <a:schemeClr val="bg2">
                    <a:lumMod val="50000"/>
                  </a:schemeClr>
                </a:solidFill>
              </a:rPr>
              <a:t>stake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l-GR" sz="2000" b="1" dirty="0" err="1">
                <a:solidFill>
                  <a:schemeClr val="bg2">
                    <a:lumMod val="50000"/>
                  </a:schemeClr>
                </a:solidFill>
              </a:rPr>
              <a:t>holders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) που συνεργάζεται το ΠΜΣ ή έχουν δεχτεί αποφοίτους του ΠΜΣ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l-GR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626725" y="2314043"/>
            <a:ext cx="10017302" cy="39741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Τι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είδους συνεργασία </a:t>
            </a:r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θα έχουν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με το ΠΜΣ</a:t>
            </a: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προβλέπεται να συμμετέχουν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στην αναμόρφωση του προγράμματος σπουδών </a:t>
            </a: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συμπληρώνουν ερωτηματολόγιο ικανοποίησης για τη </a:t>
            </a:r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συνεργασία τους</a:t>
            </a:r>
            <a:endParaRPr lang="el-GR" sz="19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το ΠΜΣ συνάδει με τις ανάγκες της αγοράς </a:t>
            </a:r>
          </a:p>
          <a:p>
            <a:pPr marL="0" indent="0">
              <a:buNone/>
            </a:pPr>
            <a:endParaRPr lang="el-GR" sz="19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sp>
        <p:nvSpPr>
          <p:cNvPr id="6" name="Δεξί βέλος 5"/>
          <p:cNvSpPr/>
          <p:nvPr/>
        </p:nvSpPr>
        <p:spPr>
          <a:xfrm>
            <a:off x="822960" y="1190438"/>
            <a:ext cx="622623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" y="23155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17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τρογγυλεμένο ορθογώνιο 4"/>
          <p:cNvSpPr txBox="1"/>
          <p:nvPr/>
        </p:nvSpPr>
        <p:spPr>
          <a:xfrm>
            <a:off x="1254740" y="393115"/>
            <a:ext cx="9605043" cy="7575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20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>
              <a:solidFill>
                <a:schemeClr val="tx1"/>
              </a:solidFill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el-GR" b="1" baseline="30000" dirty="0" smtClean="0">
                <a:solidFill>
                  <a:schemeClr val="accent2">
                    <a:lumMod val="75000"/>
                  </a:schemeClr>
                </a:solidFill>
              </a:rPr>
              <a:t>η</a:t>
            </a:r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 : Καταληκτική συνάντηση </a:t>
            </a:r>
            <a:r>
              <a:rPr lang="el-GR" b="1" i="1" dirty="0">
                <a:solidFill>
                  <a:schemeClr val="accent2">
                    <a:lumMod val="75000"/>
                  </a:schemeClr>
                </a:solidFill>
              </a:rPr>
              <a:t>Πρόεδρο Τμήματος, </a:t>
            </a:r>
            <a:r>
              <a:rPr lang="el-GR" b="1" i="1" dirty="0" smtClean="0">
                <a:solidFill>
                  <a:schemeClr val="accent2">
                    <a:lumMod val="75000"/>
                  </a:schemeClr>
                </a:solidFill>
              </a:rPr>
              <a:t>Διευθυντή ΠΜΣ</a:t>
            </a:r>
            <a:r>
              <a:rPr lang="el-GR" b="1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l-GR" b="1" i="1" dirty="0" smtClean="0">
                <a:solidFill>
                  <a:schemeClr val="accent2">
                    <a:lumMod val="75000"/>
                  </a:schemeClr>
                </a:solidFill>
              </a:rPr>
              <a:t>Αντιπρύτανη / Πρόεδρο ΜΟΔΙΠ, Προϊσταμένη ΜΟΔΙΠ</a:t>
            </a: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1600" b="1" kern="1200" dirty="0" smtClean="0">
              <a:solidFill>
                <a:schemeClr val="tx1"/>
              </a:solidFill>
              <a:latin typeface="Calibri" panose="020F0502020204030204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/>
          <p:cNvSpPr txBox="1">
            <a:spLocks/>
          </p:cNvSpPr>
          <p:nvPr/>
        </p:nvSpPr>
        <p:spPr>
          <a:xfrm>
            <a:off x="698643" y="1556238"/>
            <a:ext cx="9808165" cy="3912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Η επιτροπή πιστοποίησης εκθέτει την πρώτη άποψη και εκτίμηση της από όλες τις συναντήσεις 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Θετικά συμπεράσματα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Παρατηρήσεις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Συστάσεις/προτάσεις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Διευκρινίσεις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Κλείσιμο της τελικής συνάντησης από Αντιπρύτανη και Πρόεδρο της ΜΟΔΙΠ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900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53" y="284187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4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Θέση περιεχομένου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427571"/>
              </p:ext>
            </p:extLst>
          </p:nvPr>
        </p:nvGraphicFramePr>
        <p:xfrm>
          <a:off x="635000" y="342900"/>
          <a:ext cx="10718800" cy="5834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Εικόνα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50" y="515577"/>
            <a:ext cx="877900" cy="975445"/>
          </a:xfrm>
          <a:prstGeom prst="rect">
            <a:avLst/>
          </a:prstGeom>
        </p:spPr>
      </p:pic>
      <p:sp>
        <p:nvSpPr>
          <p:cNvPr id="3" name="Στρογγυλεμένο ορθογώνιο 2"/>
          <p:cNvSpPr/>
          <p:nvPr/>
        </p:nvSpPr>
        <p:spPr>
          <a:xfrm>
            <a:off x="3991709" y="2294792"/>
            <a:ext cx="4985238" cy="225962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 smtClean="0">
                <a:ln w="0"/>
                <a:solidFill>
                  <a:schemeClr val="tx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Ευχαριστώ </a:t>
            </a:r>
            <a:endParaRPr lang="el-GR" sz="3600" dirty="0">
              <a:ln w="0"/>
              <a:solidFill>
                <a:schemeClr val="tx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814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</TotalTime>
  <Words>962</Words>
  <Application>Microsoft Office PowerPoint</Application>
  <PresentationFormat>Ευρεία οθόνη</PresentationFormat>
  <Paragraphs>129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8" baseType="lpstr">
      <vt:lpstr>SimSun</vt:lpstr>
      <vt:lpstr>Arial</vt:lpstr>
      <vt:lpstr>Arial Black</vt:lpstr>
      <vt:lpstr>Calibri</vt:lpstr>
      <vt:lpstr>Calibri Light</vt:lpstr>
      <vt:lpstr>Century Gothic</vt:lpstr>
      <vt:lpstr>Wingdings</vt:lpstr>
      <vt:lpstr>Θέμα του Office</vt:lpstr>
      <vt:lpstr>ΜΟΝΑΔΑ ΔΙΑΣΦΑΛΙΣΗΣ ΠΟΙΟΤΗΤΑΣ ΠΑΝΕΠΙΣΤΗΜΙΟΥ ΘΕΣΣΑΛΙΑΣ</vt:lpstr>
      <vt:lpstr>     Διαδικτυακή διαδικασία πιστοποίησης ΠΜΣ</vt:lpstr>
      <vt:lpstr>Επιτροπή πιστοποίησης -  Πρόγραμμα πιστοποίησης</vt:lpstr>
      <vt:lpstr>Συναντήσεις Επιτροπής πιστοποίησης με επιμέρους ομάδες σύμφωνα με το πρόγραμμα</vt:lpstr>
      <vt:lpstr>Παρουσίαση του PowerPoint</vt:lpstr>
      <vt:lpstr>Παρουσίαση του PowerPoint</vt:lpstr>
      <vt:lpstr>3η Συνάντηση 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ΜΟΝΑΔΑ ΔΙΑΣΦΑΛΙΣΗΣ ΠΟΙΟΤΗΤΑΣ ΠΑΝΕΠΙΣΤΗΜΙΟΥ ΘΕΣΣΑΛΙΑΣ</dc:title>
  <dc:creator>TSIRONI ELENI</dc:creator>
  <cp:lastModifiedBy>TSIRONI ELENI</cp:lastModifiedBy>
  <cp:revision>200</cp:revision>
  <cp:lastPrinted>2023-06-27T06:26:55Z</cp:lastPrinted>
  <dcterms:created xsi:type="dcterms:W3CDTF">2019-09-30T11:41:32Z</dcterms:created>
  <dcterms:modified xsi:type="dcterms:W3CDTF">2025-11-07T10:54:36Z</dcterms:modified>
</cp:coreProperties>
</file>