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4378" r:id="rId1"/>
  </p:sldMasterIdLst>
  <p:notesMasterIdLst>
    <p:notesMasterId r:id="rId14"/>
  </p:notesMasterIdLst>
  <p:sldIdLst>
    <p:sldId id="256" r:id="rId2"/>
    <p:sldId id="296" r:id="rId3"/>
    <p:sldId id="297" r:id="rId4"/>
    <p:sldId id="298" r:id="rId5"/>
    <p:sldId id="293" r:id="rId6"/>
    <p:sldId id="289" r:id="rId7"/>
    <p:sldId id="299" r:id="rId8"/>
    <p:sldId id="300" r:id="rId9"/>
    <p:sldId id="301" r:id="rId10"/>
    <p:sldId id="302" r:id="rId11"/>
    <p:sldId id="303" r:id="rId12"/>
    <p:sldId id="287" r:id="rId13"/>
  </p:sldIdLst>
  <p:sldSz cx="12192000" cy="6858000"/>
  <p:notesSz cx="6797675" cy="99266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A28E9D"/>
    <a:srgbClr val="EC7C70"/>
    <a:srgbClr val="CC3300"/>
    <a:srgbClr val="B5D2E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87" d="100"/>
          <a:sy n="87" d="100"/>
        </p:scale>
        <p:origin x="485" y="8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72085A6-1D55-43E3-B2FC-D4AD9350BE9B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l-GR"/>
        </a:p>
      </dgm:t>
    </dgm:pt>
    <dgm:pt modelId="{A570D5FB-C87B-470B-AE65-9351E50CFC74}">
      <dgm:prSet custT="1"/>
      <dgm:spPr>
        <a:solidFill>
          <a:schemeClr val="accent1">
            <a:lumMod val="20000"/>
            <a:lumOff val="80000"/>
          </a:schemeClr>
        </a:solidFill>
      </dgm:spPr>
      <dgm:t>
        <a:bodyPr/>
        <a:lstStyle/>
        <a:p>
          <a:pPr rtl="0"/>
          <a:endParaRPr lang="el-GR" sz="1200" dirty="0" smtClean="0"/>
        </a:p>
        <a:p>
          <a:pPr rtl="0"/>
          <a:endParaRPr lang="el-GR" sz="1200" dirty="0" smtClean="0"/>
        </a:p>
        <a:p>
          <a:pPr rtl="0"/>
          <a:endParaRPr lang="el-GR" sz="1200" dirty="0" smtClean="0">
            <a:solidFill>
              <a:schemeClr val="tx1"/>
            </a:solidFill>
          </a:endParaRPr>
        </a:p>
        <a:p>
          <a:pPr rtl="0"/>
          <a:endParaRPr lang="el-GR" sz="1200" dirty="0" smtClean="0">
            <a:solidFill>
              <a:schemeClr val="tx1"/>
            </a:solidFill>
          </a:endParaRPr>
        </a:p>
        <a:p>
          <a:pPr rtl="0"/>
          <a:endParaRPr lang="el-GR" sz="1200" dirty="0" smtClean="0">
            <a:solidFill>
              <a:schemeClr val="tx1"/>
            </a:solidFill>
          </a:endParaRPr>
        </a:p>
        <a:p>
          <a:pPr rtl="0"/>
          <a:endParaRPr lang="el-GR" sz="1200" dirty="0" smtClean="0">
            <a:solidFill>
              <a:schemeClr val="tx1"/>
            </a:solidFill>
          </a:endParaRPr>
        </a:p>
        <a:p>
          <a:pPr rtl="0"/>
          <a:endParaRPr lang="el-GR" sz="1200" dirty="0" smtClean="0">
            <a:solidFill>
              <a:schemeClr val="tx1"/>
            </a:solidFill>
          </a:endParaRPr>
        </a:p>
        <a:p>
          <a:pPr rtl="0"/>
          <a:r>
            <a:rPr lang="el-GR" sz="1200" dirty="0" smtClean="0">
              <a:solidFill>
                <a:schemeClr val="tx1"/>
              </a:solidFill>
            </a:rPr>
            <a:t>- </a:t>
          </a:r>
          <a:r>
            <a:rPr lang="el-GR" sz="1200" b="0" dirty="0" smtClean="0">
              <a:solidFill>
                <a:schemeClr val="bg2">
                  <a:lumMod val="25000"/>
                </a:schemeClr>
              </a:solidFill>
              <a:latin typeface="Arial Black" panose="020B0A04020102020204" pitchFamily="34" charset="0"/>
            </a:rPr>
            <a:t>Επικαιροποιημένη ιστοσελίδα ελληνικά και αγγλικά. </a:t>
          </a:r>
        </a:p>
        <a:p>
          <a:pPr rtl="0"/>
          <a:r>
            <a:rPr lang="el-GR" sz="1200" b="0" dirty="0" smtClean="0">
              <a:solidFill>
                <a:schemeClr val="bg2">
                  <a:lumMod val="25000"/>
                </a:schemeClr>
              </a:solidFill>
              <a:latin typeface="Arial Black" panose="020B0A04020102020204" pitchFamily="34" charset="0"/>
            </a:rPr>
            <a:t>- Πολιτική ποιότητας του ΠΜΣ</a:t>
          </a:r>
        </a:p>
        <a:p>
          <a:pPr rtl="0"/>
          <a:r>
            <a:rPr lang="el-GR" sz="1200" b="0" dirty="0" smtClean="0">
              <a:solidFill>
                <a:schemeClr val="bg2">
                  <a:lumMod val="25000"/>
                </a:schemeClr>
              </a:solidFill>
              <a:latin typeface="Arial Black" panose="020B0A04020102020204" pitchFamily="34" charset="0"/>
            </a:rPr>
            <a:t>- Κριτήρια εισαγωγής και απόρριψης υποψηφίων φοιτητών</a:t>
          </a:r>
        </a:p>
        <a:p>
          <a:pPr rtl="0"/>
          <a:r>
            <a:rPr lang="el-GR" sz="1200" b="0" dirty="0" smtClean="0">
              <a:solidFill>
                <a:schemeClr val="bg2">
                  <a:lumMod val="25000"/>
                </a:schemeClr>
              </a:solidFill>
              <a:latin typeface="Arial Black" panose="020B0A04020102020204" pitchFamily="34" charset="0"/>
            </a:rPr>
            <a:t>- Μαθησιακά αποτελέσματα του συνολικού προγράμματος σπουδών </a:t>
          </a:r>
        </a:p>
        <a:p>
          <a:pPr rtl="0"/>
          <a:r>
            <a:rPr lang="el-GR" sz="1200" b="0" dirty="0" smtClean="0">
              <a:solidFill>
                <a:schemeClr val="bg2">
                  <a:lumMod val="25000"/>
                </a:schemeClr>
              </a:solidFill>
              <a:latin typeface="Arial Black" panose="020B0A04020102020204" pitchFamily="34" charset="0"/>
            </a:rPr>
            <a:t>- Περιγράμματα όλων των μαθημάτων του προγράμματος σπουδών με τα μαθησιακά αποτελέσματα</a:t>
          </a:r>
        </a:p>
        <a:p>
          <a:pPr rtl="0"/>
          <a:r>
            <a:rPr lang="el-GR" sz="1200" b="0" dirty="0" smtClean="0">
              <a:solidFill>
                <a:schemeClr val="bg2">
                  <a:lumMod val="25000"/>
                </a:schemeClr>
              </a:solidFill>
              <a:latin typeface="Arial Black" panose="020B0A04020102020204" pitchFamily="34" charset="0"/>
            </a:rPr>
            <a:t>- Κείμενο με αναφορά στις μεθόδους διδασκαλίας και αξιολόγησης των φοιτητών</a:t>
          </a:r>
        </a:p>
        <a:p>
          <a:pPr rtl="0"/>
          <a:r>
            <a:rPr lang="el-GR" sz="1200" b="0" dirty="0" smtClean="0">
              <a:solidFill>
                <a:schemeClr val="bg2">
                  <a:lumMod val="25000"/>
                </a:schemeClr>
              </a:solidFill>
              <a:latin typeface="Arial Black" panose="020B0A04020102020204" pitchFamily="34" charset="0"/>
            </a:rPr>
            <a:t>- Διαδικασία εκπόνησης διπλωματικής εργασίας</a:t>
          </a:r>
        </a:p>
        <a:p>
          <a:pPr rtl="0"/>
          <a:r>
            <a:rPr lang="el-GR" sz="1200" b="0" dirty="0" smtClean="0">
              <a:solidFill>
                <a:schemeClr val="bg2">
                  <a:lumMod val="25000"/>
                </a:schemeClr>
              </a:solidFill>
              <a:latin typeface="Arial Black" panose="020B0A04020102020204" pitchFamily="34" charset="0"/>
            </a:rPr>
            <a:t>- Εσωτερικό Κανονισμό λειτουργίας του ΠΜΣ</a:t>
          </a:r>
        </a:p>
        <a:p>
          <a:pPr rtl="0"/>
          <a:r>
            <a:rPr lang="el-GR" sz="1200" b="0" dirty="0" smtClean="0">
              <a:solidFill>
                <a:schemeClr val="bg2">
                  <a:lumMod val="25000"/>
                </a:schemeClr>
              </a:solidFill>
              <a:latin typeface="Arial Black" panose="020B0A04020102020204" pitchFamily="34" charset="0"/>
            </a:rPr>
            <a:t>- Κανονισμό Ακαδημαϊκού συμβούλου</a:t>
          </a:r>
        </a:p>
        <a:p>
          <a:pPr rtl="0"/>
          <a:r>
            <a:rPr lang="el-GR" sz="1200" b="0" dirty="0" smtClean="0">
              <a:solidFill>
                <a:schemeClr val="bg2">
                  <a:lumMod val="25000"/>
                </a:schemeClr>
              </a:solidFill>
              <a:latin typeface="Arial Black" panose="020B0A04020102020204" pitchFamily="34" charset="0"/>
            </a:rPr>
            <a:t>- Κανονισμό λειτουργίας μηχανισμού διαχείρισης παραπόνων και ενστάσεων φοιτητών</a:t>
          </a:r>
        </a:p>
        <a:p>
          <a:pPr rtl="0"/>
          <a:r>
            <a:rPr lang="el-GR" sz="1200" b="0" dirty="0" smtClean="0">
              <a:solidFill>
                <a:schemeClr val="bg2">
                  <a:lumMod val="25000"/>
                </a:schemeClr>
              </a:solidFill>
              <a:latin typeface="Arial Black" panose="020B0A04020102020204" pitchFamily="34" charset="0"/>
            </a:rPr>
            <a:t>- Λίστα των ερευνητικών θεμάτων προς επιλογή για διπλωματική εργασία</a:t>
          </a:r>
        </a:p>
        <a:p>
          <a:pPr rtl="0"/>
          <a:r>
            <a:rPr lang="el-GR" sz="1200" b="0" dirty="0" smtClean="0">
              <a:solidFill>
                <a:schemeClr val="bg2">
                  <a:lumMod val="25000"/>
                </a:schemeClr>
              </a:solidFill>
              <a:latin typeface="Arial Black" panose="020B0A04020102020204" pitchFamily="34" charset="0"/>
            </a:rPr>
            <a:t>- Διδάσκοντες στο ΠΜΣ (επικαιροποιημένα CV)- Ερευνητική δραστηριότητα-  </a:t>
          </a:r>
        </a:p>
        <a:p>
          <a:pPr rtl="0"/>
          <a:r>
            <a:rPr lang="el-GR" sz="1200" b="0" dirty="0" smtClean="0">
              <a:solidFill>
                <a:schemeClr val="bg2">
                  <a:lumMod val="25000"/>
                </a:schemeClr>
              </a:solidFill>
              <a:latin typeface="Arial Black" panose="020B0A04020102020204" pitchFamily="34" charset="0"/>
            </a:rPr>
            <a:t>  δημοσιεύσεις - Βραβεία / 	Διακρίσεις διδασκόντων</a:t>
          </a:r>
        </a:p>
        <a:p>
          <a:pPr rtl="0"/>
          <a:r>
            <a:rPr lang="el-GR" sz="1200" b="0" dirty="0" smtClean="0">
              <a:solidFill>
                <a:schemeClr val="bg2">
                  <a:lumMod val="25000"/>
                </a:schemeClr>
              </a:solidFill>
              <a:latin typeface="Arial Black" panose="020B0A04020102020204" pitchFamily="34" charset="0"/>
            </a:rPr>
            <a:t>- Συνεργασίες του ΠΜΣ με φορείς ή άλλα ΑΕΙ και ερευνητικά Ινστιτούτα.</a:t>
          </a:r>
        </a:p>
        <a:p>
          <a:pPr rtl="0"/>
          <a:endParaRPr lang="el-GR" sz="1200" dirty="0" smtClean="0">
            <a:solidFill>
              <a:schemeClr val="bg2">
                <a:lumMod val="25000"/>
              </a:schemeClr>
            </a:solidFill>
            <a:latin typeface="Arial Black" panose="020B0A04020102020204" pitchFamily="34" charset="0"/>
          </a:endParaRPr>
        </a:p>
        <a:p>
          <a:pPr rtl="0"/>
          <a:endParaRPr lang="el-GR" sz="1200" dirty="0" smtClean="0">
            <a:latin typeface="Arial Black" panose="020B0A04020102020204" pitchFamily="34" charset="0"/>
          </a:endParaRPr>
        </a:p>
        <a:p>
          <a:pPr rtl="0"/>
          <a:endParaRPr lang="el-GR" sz="1200" dirty="0" smtClean="0">
            <a:latin typeface="Arial Black" panose="020B0A04020102020204" pitchFamily="34" charset="0"/>
          </a:endParaRPr>
        </a:p>
        <a:p>
          <a:pPr rtl="0"/>
          <a:endParaRPr lang="el-GR" sz="1000" dirty="0" smtClean="0">
            <a:latin typeface="Arial Black" panose="020B0A04020102020204" pitchFamily="34" charset="0"/>
          </a:endParaRPr>
        </a:p>
        <a:p>
          <a:pPr rtl="0"/>
          <a:endParaRPr lang="el-GR" sz="1000" dirty="0" smtClean="0"/>
        </a:p>
        <a:p>
          <a:pPr rtl="0"/>
          <a:endParaRPr lang="el-GR" sz="1000" dirty="0" smtClean="0"/>
        </a:p>
        <a:p>
          <a:pPr rtl="0"/>
          <a:endParaRPr lang="el-GR" sz="1000" dirty="0" smtClean="0"/>
        </a:p>
        <a:p>
          <a:pPr rtl="0"/>
          <a:endParaRPr lang="el-GR" sz="1000" dirty="0" smtClean="0"/>
        </a:p>
        <a:p>
          <a:pPr rtl="0"/>
          <a:endParaRPr lang="el-GR" sz="1000" dirty="0"/>
        </a:p>
      </dgm:t>
    </dgm:pt>
    <dgm:pt modelId="{9AD1F045-2880-44A9-A2E0-F8CB3BF10AE2}" type="parTrans" cxnId="{63FE927F-64E1-43D4-888E-DF03414E98E4}">
      <dgm:prSet/>
      <dgm:spPr/>
      <dgm:t>
        <a:bodyPr/>
        <a:lstStyle/>
        <a:p>
          <a:endParaRPr lang="el-GR"/>
        </a:p>
      </dgm:t>
    </dgm:pt>
    <dgm:pt modelId="{15761B60-C655-4DD3-A199-7CE9AEA40CC4}" type="sibTrans" cxnId="{63FE927F-64E1-43D4-888E-DF03414E98E4}">
      <dgm:prSet/>
      <dgm:spPr/>
      <dgm:t>
        <a:bodyPr/>
        <a:lstStyle/>
        <a:p>
          <a:endParaRPr lang="el-GR"/>
        </a:p>
      </dgm:t>
    </dgm:pt>
    <dgm:pt modelId="{4841793B-12DD-44D3-ABBE-EF47339B7EF1}" type="pres">
      <dgm:prSet presAssocID="{272085A6-1D55-43E3-B2FC-D4AD9350BE9B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l-GR"/>
        </a:p>
      </dgm:t>
    </dgm:pt>
    <dgm:pt modelId="{00F65237-2982-440C-A4B7-EF2185923ABD}" type="pres">
      <dgm:prSet presAssocID="{A570D5FB-C87B-470B-AE65-9351E50CFC74}" presName="parentText" presStyleLbl="node1" presStyleIdx="0" presStyleCnt="1" custScaleX="91002" custScaleY="191158" custLinFactNeighborX="6308" custLinFactNeighborY="17683">
        <dgm:presLayoutVars>
          <dgm:chMax val="0"/>
          <dgm:bulletEnabled val="1"/>
        </dgm:presLayoutVars>
      </dgm:prSet>
      <dgm:spPr/>
      <dgm:t>
        <a:bodyPr/>
        <a:lstStyle/>
        <a:p>
          <a:endParaRPr lang="el-GR"/>
        </a:p>
      </dgm:t>
    </dgm:pt>
  </dgm:ptLst>
  <dgm:cxnLst>
    <dgm:cxn modelId="{3B2CD7F0-F775-47C2-8A9D-90CA7D3F113A}" type="presOf" srcId="{272085A6-1D55-43E3-B2FC-D4AD9350BE9B}" destId="{4841793B-12DD-44D3-ABBE-EF47339B7EF1}" srcOrd="0" destOrd="0" presId="urn:microsoft.com/office/officeart/2005/8/layout/vList2"/>
    <dgm:cxn modelId="{4A1C8361-DC64-40AC-AA44-6C18FBEB3239}" type="presOf" srcId="{A570D5FB-C87B-470B-AE65-9351E50CFC74}" destId="{00F65237-2982-440C-A4B7-EF2185923ABD}" srcOrd="0" destOrd="0" presId="urn:microsoft.com/office/officeart/2005/8/layout/vList2"/>
    <dgm:cxn modelId="{63FE927F-64E1-43D4-888E-DF03414E98E4}" srcId="{272085A6-1D55-43E3-B2FC-D4AD9350BE9B}" destId="{A570D5FB-C87B-470B-AE65-9351E50CFC74}" srcOrd="0" destOrd="0" parTransId="{9AD1F045-2880-44A9-A2E0-F8CB3BF10AE2}" sibTransId="{15761B60-C655-4DD3-A199-7CE9AEA40CC4}"/>
    <dgm:cxn modelId="{FD5015EC-E087-4CE5-8E00-AF5E24F0094F}" type="presParOf" srcId="{4841793B-12DD-44D3-ABBE-EF47339B7EF1}" destId="{00F65237-2982-440C-A4B7-EF2185923ABD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25FD5308-E69A-4DBA-A429-44D3D7FB54D6}" type="doc">
      <dgm:prSet loTypeId="urn:microsoft.com/office/officeart/2005/8/layout/radial2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l-GR"/>
        </a:p>
      </dgm:t>
    </dgm:pt>
    <dgm:pt modelId="{0D9B63C2-3F5A-4C4B-B2B3-BBE772843863}">
      <dgm:prSet/>
      <dgm:spPr>
        <a:solidFill>
          <a:schemeClr val="accent1">
            <a:lumMod val="20000"/>
            <a:lumOff val="80000"/>
          </a:schemeClr>
        </a:solidFill>
      </dgm:spPr>
      <dgm:t>
        <a:bodyPr/>
        <a:lstStyle/>
        <a:p>
          <a:pPr rtl="0"/>
          <a:r>
            <a:rPr lang="el-GR" dirty="0" smtClean="0">
              <a:solidFill>
                <a:schemeClr val="tx1"/>
              </a:solidFill>
            </a:rPr>
            <a:t>Στατιστικά στοιχεία: </a:t>
          </a:r>
          <a:endParaRPr lang="el-GR" dirty="0">
            <a:solidFill>
              <a:schemeClr val="tx1"/>
            </a:solidFill>
          </a:endParaRPr>
        </a:p>
      </dgm:t>
    </dgm:pt>
    <dgm:pt modelId="{0E44109C-AE3A-4BEF-AB73-6BF829BDB27A}" type="parTrans" cxnId="{94CC6A72-BC41-4F0D-9F7B-67384826EB0F}">
      <dgm:prSet/>
      <dgm:spPr/>
      <dgm:t>
        <a:bodyPr/>
        <a:lstStyle/>
        <a:p>
          <a:endParaRPr lang="el-GR"/>
        </a:p>
      </dgm:t>
    </dgm:pt>
    <dgm:pt modelId="{DBC8DC6D-BB8D-421F-95DB-09F67F268FE9}" type="sibTrans" cxnId="{94CC6A72-BC41-4F0D-9F7B-67384826EB0F}">
      <dgm:prSet/>
      <dgm:spPr/>
      <dgm:t>
        <a:bodyPr/>
        <a:lstStyle/>
        <a:p>
          <a:endParaRPr lang="el-GR"/>
        </a:p>
      </dgm:t>
    </dgm:pt>
    <dgm:pt modelId="{8B5E90D7-804C-48AC-BBA2-564B268721C1}">
      <dgm:prSet/>
      <dgm:spPr>
        <a:solidFill>
          <a:schemeClr val="accent2">
            <a:lumMod val="20000"/>
            <a:lumOff val="80000"/>
          </a:schemeClr>
        </a:solidFill>
      </dgm:spPr>
      <dgm:t>
        <a:bodyPr/>
        <a:lstStyle/>
        <a:p>
          <a:pPr rtl="0"/>
          <a:r>
            <a:rPr lang="el-GR" b="1" dirty="0" smtClean="0">
              <a:solidFill>
                <a:schemeClr val="tx1"/>
              </a:solidFill>
            </a:rPr>
            <a:t>Προετοιμασία υλικού για αποστολή σε Επιτροπή πιστοποίησης ή σε ξεχωριστό φάκελο με πρόσβαση της Επιτροπής  σε αυτόν (συνήθως ζητείται)</a:t>
          </a:r>
          <a:endParaRPr lang="el-GR" dirty="0">
            <a:solidFill>
              <a:schemeClr val="tx1"/>
            </a:solidFill>
          </a:endParaRPr>
        </a:p>
      </dgm:t>
    </dgm:pt>
    <dgm:pt modelId="{5A8F6CF6-8853-40D4-B57D-9CC72E20C4B9}" type="parTrans" cxnId="{02B27616-FF7C-42EA-B3C2-4AB2421B132B}">
      <dgm:prSet/>
      <dgm:spPr/>
      <dgm:t>
        <a:bodyPr/>
        <a:lstStyle/>
        <a:p>
          <a:endParaRPr lang="el-GR"/>
        </a:p>
      </dgm:t>
    </dgm:pt>
    <dgm:pt modelId="{9DC50C0A-74DD-45CF-9357-17EEB112D845}" type="sibTrans" cxnId="{02B27616-FF7C-42EA-B3C2-4AB2421B132B}">
      <dgm:prSet/>
      <dgm:spPr/>
      <dgm:t>
        <a:bodyPr/>
        <a:lstStyle/>
        <a:p>
          <a:endParaRPr lang="el-GR"/>
        </a:p>
      </dgm:t>
    </dgm:pt>
    <dgm:pt modelId="{2EA0FDC5-AFDB-4333-AB86-547264CEF434}">
      <dgm:prSet/>
      <dgm:spPr>
        <a:solidFill>
          <a:schemeClr val="accent1">
            <a:lumMod val="20000"/>
            <a:lumOff val="80000"/>
          </a:schemeClr>
        </a:solidFill>
      </dgm:spPr>
      <dgm:t>
        <a:bodyPr/>
        <a:lstStyle/>
        <a:p>
          <a:pPr rtl="0"/>
          <a:r>
            <a:rPr lang="el-GR" dirty="0" smtClean="0">
              <a:solidFill>
                <a:schemeClr val="tx1"/>
              </a:solidFill>
            </a:rPr>
            <a:t>Να υπάρχουν δείγματα :</a:t>
          </a:r>
          <a:endParaRPr lang="el-GR" dirty="0">
            <a:solidFill>
              <a:schemeClr val="tx1"/>
            </a:solidFill>
          </a:endParaRPr>
        </a:p>
      </dgm:t>
    </dgm:pt>
    <dgm:pt modelId="{0D9A2210-B86D-426E-B45C-3D6EBD4B46E2}" type="parTrans" cxnId="{E4A610BC-9E5C-4FDA-BFE0-D19A09D1C08C}">
      <dgm:prSet/>
      <dgm:spPr/>
      <dgm:t>
        <a:bodyPr/>
        <a:lstStyle/>
        <a:p>
          <a:endParaRPr lang="el-GR"/>
        </a:p>
      </dgm:t>
    </dgm:pt>
    <dgm:pt modelId="{FBDED4B5-1DBA-4EBF-B0F4-81A66FD0B61F}" type="sibTrans" cxnId="{E4A610BC-9E5C-4FDA-BFE0-D19A09D1C08C}">
      <dgm:prSet/>
      <dgm:spPr/>
      <dgm:t>
        <a:bodyPr/>
        <a:lstStyle/>
        <a:p>
          <a:endParaRPr lang="el-GR"/>
        </a:p>
      </dgm:t>
    </dgm:pt>
    <dgm:pt modelId="{5E4F2FEB-EC85-468F-A73D-7A140F80229D}">
      <dgm:prSet custT="1"/>
      <dgm:spPr/>
      <dgm:t>
        <a:bodyPr/>
        <a:lstStyle/>
        <a:p>
          <a:pPr rtl="0"/>
          <a:endParaRPr lang="el-GR" sz="1400" dirty="0"/>
        </a:p>
      </dgm:t>
    </dgm:pt>
    <dgm:pt modelId="{DA0328F4-673D-47E9-8A65-7A37C219025B}" type="parTrans" cxnId="{3031D7BA-240F-451F-9D54-E594F3C084AA}">
      <dgm:prSet/>
      <dgm:spPr/>
      <dgm:t>
        <a:bodyPr/>
        <a:lstStyle/>
        <a:p>
          <a:endParaRPr lang="el-GR"/>
        </a:p>
      </dgm:t>
    </dgm:pt>
    <dgm:pt modelId="{BA590200-F91C-42A8-A18C-9943D8FB5590}" type="sibTrans" cxnId="{3031D7BA-240F-451F-9D54-E594F3C084AA}">
      <dgm:prSet/>
      <dgm:spPr/>
      <dgm:t>
        <a:bodyPr/>
        <a:lstStyle/>
        <a:p>
          <a:endParaRPr lang="el-GR"/>
        </a:p>
      </dgm:t>
    </dgm:pt>
    <dgm:pt modelId="{6C662F25-66C9-4CDC-A30F-C792E1614C3F}" type="pres">
      <dgm:prSet presAssocID="{25FD5308-E69A-4DBA-A429-44D3D7FB54D6}" presName="composite" presStyleCnt="0">
        <dgm:presLayoutVars>
          <dgm:chMax val="5"/>
          <dgm:dir/>
          <dgm:animLvl val="ctr"/>
          <dgm:resizeHandles val="exact"/>
        </dgm:presLayoutVars>
      </dgm:prSet>
      <dgm:spPr/>
      <dgm:t>
        <a:bodyPr/>
        <a:lstStyle/>
        <a:p>
          <a:endParaRPr lang="el-GR"/>
        </a:p>
      </dgm:t>
    </dgm:pt>
    <dgm:pt modelId="{E8499FED-B47E-4115-96AD-E6DE66AECD41}" type="pres">
      <dgm:prSet presAssocID="{25FD5308-E69A-4DBA-A429-44D3D7FB54D6}" presName="cycle" presStyleCnt="0"/>
      <dgm:spPr/>
    </dgm:pt>
    <dgm:pt modelId="{066F6D37-C2CC-4F6E-B49C-155630486F3C}" type="pres">
      <dgm:prSet presAssocID="{25FD5308-E69A-4DBA-A429-44D3D7FB54D6}" presName="centerShape" presStyleCnt="0"/>
      <dgm:spPr/>
    </dgm:pt>
    <dgm:pt modelId="{6C54449C-D5DC-49FA-AF15-E5DCAEF5EA4E}" type="pres">
      <dgm:prSet presAssocID="{25FD5308-E69A-4DBA-A429-44D3D7FB54D6}" presName="connSite" presStyleLbl="node1" presStyleIdx="0" presStyleCnt="4"/>
      <dgm:spPr/>
    </dgm:pt>
    <dgm:pt modelId="{619456CA-DAA0-426D-8D7B-333BC7D2B63D}" type="pres">
      <dgm:prSet presAssocID="{25FD5308-E69A-4DBA-A429-44D3D7FB54D6}" presName="visible" presStyleLbl="node1" presStyleIdx="0" presStyleCnt="4" custScaleX="146250" custScaleY="117116" custLinFactNeighborX="-2821" custLinFactNeighborY="21440"/>
      <dgm:spPr>
        <a:solidFill>
          <a:schemeClr val="accent1">
            <a:lumMod val="20000"/>
            <a:lumOff val="80000"/>
          </a:schemeClr>
        </a:solidFill>
      </dgm:spPr>
      <dgm:t>
        <a:bodyPr/>
        <a:lstStyle/>
        <a:p>
          <a:endParaRPr lang="el-GR"/>
        </a:p>
      </dgm:t>
    </dgm:pt>
    <dgm:pt modelId="{60BFE228-25AB-4D39-8C8D-F4A72C11E342}" type="pres">
      <dgm:prSet presAssocID="{0E44109C-AE3A-4BEF-AB73-6BF829BDB27A}" presName="Name25" presStyleLbl="parChTrans1D1" presStyleIdx="0" presStyleCnt="3"/>
      <dgm:spPr/>
      <dgm:t>
        <a:bodyPr/>
        <a:lstStyle/>
        <a:p>
          <a:endParaRPr lang="el-GR"/>
        </a:p>
      </dgm:t>
    </dgm:pt>
    <dgm:pt modelId="{84022182-0B71-4C3A-8043-FCC3A26935E6}" type="pres">
      <dgm:prSet presAssocID="{0D9B63C2-3F5A-4C4B-B2B3-BBE772843863}" presName="node" presStyleCnt="0"/>
      <dgm:spPr/>
    </dgm:pt>
    <dgm:pt modelId="{3828721A-F57F-48F2-BBA6-664EA3DC5F73}" type="pres">
      <dgm:prSet presAssocID="{0D9B63C2-3F5A-4C4B-B2B3-BBE772843863}" presName="parentNode" presStyleLbl="node1" presStyleIdx="1" presStyleCnt="4" custLinFactNeighborX="65842" custLinFactNeighborY="33543">
        <dgm:presLayoutVars>
          <dgm:chMax val="1"/>
          <dgm:bulletEnabled val="1"/>
        </dgm:presLayoutVars>
      </dgm:prSet>
      <dgm:spPr/>
      <dgm:t>
        <a:bodyPr/>
        <a:lstStyle/>
        <a:p>
          <a:endParaRPr lang="el-GR"/>
        </a:p>
      </dgm:t>
    </dgm:pt>
    <dgm:pt modelId="{1618C83F-EF9E-422F-AD28-C1FBA2D6E970}" type="pres">
      <dgm:prSet presAssocID="{0D9B63C2-3F5A-4C4B-B2B3-BBE772843863}" presName="childNode" presStyleLbl="revTx" presStyleIdx="0" presStyleCnt="1">
        <dgm:presLayoutVars>
          <dgm:bulletEnabled val="1"/>
        </dgm:presLayoutVars>
      </dgm:prSet>
      <dgm:spPr/>
    </dgm:pt>
    <dgm:pt modelId="{765A4B24-0216-457D-9FDC-210795AF7421}" type="pres">
      <dgm:prSet presAssocID="{5A8F6CF6-8853-40D4-B57D-9CC72E20C4B9}" presName="Name25" presStyleLbl="parChTrans1D1" presStyleIdx="1" presStyleCnt="3"/>
      <dgm:spPr/>
      <dgm:t>
        <a:bodyPr/>
        <a:lstStyle/>
        <a:p>
          <a:endParaRPr lang="el-GR"/>
        </a:p>
      </dgm:t>
    </dgm:pt>
    <dgm:pt modelId="{6271B0EA-4352-485B-98AB-D7245CA795A1}" type="pres">
      <dgm:prSet presAssocID="{8B5E90D7-804C-48AC-BBA2-564B268721C1}" presName="node" presStyleCnt="0"/>
      <dgm:spPr/>
    </dgm:pt>
    <dgm:pt modelId="{EE1EAF73-5705-42B6-9772-EBCC2671C320}" type="pres">
      <dgm:prSet presAssocID="{8B5E90D7-804C-48AC-BBA2-564B268721C1}" presName="parentNode" presStyleLbl="node1" presStyleIdx="2" presStyleCnt="4" custScaleX="124228" custScaleY="159187" custLinFactX="-81923" custLinFactNeighborX="-100000" custLinFactNeighborY="34268">
        <dgm:presLayoutVars>
          <dgm:chMax val="1"/>
          <dgm:bulletEnabled val="1"/>
        </dgm:presLayoutVars>
      </dgm:prSet>
      <dgm:spPr/>
      <dgm:t>
        <a:bodyPr/>
        <a:lstStyle/>
        <a:p>
          <a:endParaRPr lang="el-GR"/>
        </a:p>
      </dgm:t>
    </dgm:pt>
    <dgm:pt modelId="{669905D2-B1C7-4D0C-953A-68F1E5F531E9}" type="pres">
      <dgm:prSet presAssocID="{8B5E90D7-804C-48AC-BBA2-564B268721C1}" presName="childNode" presStyleLbl="revTx" presStyleIdx="0" presStyleCnt="1">
        <dgm:presLayoutVars>
          <dgm:bulletEnabled val="1"/>
        </dgm:presLayoutVars>
      </dgm:prSet>
      <dgm:spPr/>
    </dgm:pt>
    <dgm:pt modelId="{D24741FB-3002-48CD-8EE9-A1BDE0BC82EC}" type="pres">
      <dgm:prSet presAssocID="{0D9A2210-B86D-426E-B45C-3D6EBD4B46E2}" presName="Name25" presStyleLbl="parChTrans1D1" presStyleIdx="2" presStyleCnt="3"/>
      <dgm:spPr/>
      <dgm:t>
        <a:bodyPr/>
        <a:lstStyle/>
        <a:p>
          <a:endParaRPr lang="el-GR"/>
        </a:p>
      </dgm:t>
    </dgm:pt>
    <dgm:pt modelId="{28D9A20E-4B12-4EAC-A7FF-E9974704DB8E}" type="pres">
      <dgm:prSet presAssocID="{2EA0FDC5-AFDB-4333-AB86-547264CEF434}" presName="node" presStyleCnt="0"/>
      <dgm:spPr/>
    </dgm:pt>
    <dgm:pt modelId="{3B0BD59F-228D-4A21-BC64-41961109FC92}" type="pres">
      <dgm:prSet presAssocID="{2EA0FDC5-AFDB-4333-AB86-547264CEF434}" presName="parentNode" presStyleLbl="node1" presStyleIdx="3" presStyleCnt="4" custScaleX="90573" custScaleY="79600" custLinFactNeighborX="72048" custLinFactNeighborY="-48012">
        <dgm:presLayoutVars>
          <dgm:chMax val="1"/>
          <dgm:bulletEnabled val="1"/>
        </dgm:presLayoutVars>
      </dgm:prSet>
      <dgm:spPr/>
      <dgm:t>
        <a:bodyPr/>
        <a:lstStyle/>
        <a:p>
          <a:endParaRPr lang="el-GR"/>
        </a:p>
      </dgm:t>
    </dgm:pt>
    <dgm:pt modelId="{131FE40F-BDB0-417E-8F9B-940A96785C10}" type="pres">
      <dgm:prSet presAssocID="{2EA0FDC5-AFDB-4333-AB86-547264CEF434}" presName="childNode" presStyleLbl="revTx" presStyleIdx="0" presStyleCnt="1">
        <dgm:presLayoutVars>
          <dgm:bulletEnabled val="1"/>
        </dgm:presLayoutVars>
      </dgm:prSet>
      <dgm:spPr/>
      <dgm:t>
        <a:bodyPr/>
        <a:lstStyle/>
        <a:p>
          <a:endParaRPr lang="el-GR"/>
        </a:p>
      </dgm:t>
    </dgm:pt>
  </dgm:ptLst>
  <dgm:cxnLst>
    <dgm:cxn modelId="{94CC6A72-BC41-4F0D-9F7B-67384826EB0F}" srcId="{25FD5308-E69A-4DBA-A429-44D3D7FB54D6}" destId="{0D9B63C2-3F5A-4C4B-B2B3-BBE772843863}" srcOrd="0" destOrd="0" parTransId="{0E44109C-AE3A-4BEF-AB73-6BF829BDB27A}" sibTransId="{DBC8DC6D-BB8D-421F-95DB-09F67F268FE9}"/>
    <dgm:cxn modelId="{02B27616-FF7C-42EA-B3C2-4AB2421B132B}" srcId="{25FD5308-E69A-4DBA-A429-44D3D7FB54D6}" destId="{8B5E90D7-804C-48AC-BBA2-564B268721C1}" srcOrd="1" destOrd="0" parTransId="{5A8F6CF6-8853-40D4-B57D-9CC72E20C4B9}" sibTransId="{9DC50C0A-74DD-45CF-9357-17EEB112D845}"/>
    <dgm:cxn modelId="{A4F41400-FFC9-4578-B2B5-1EBFD5ED5A12}" type="presOf" srcId="{0E44109C-AE3A-4BEF-AB73-6BF829BDB27A}" destId="{60BFE228-25AB-4D39-8C8D-F4A72C11E342}" srcOrd="0" destOrd="0" presId="urn:microsoft.com/office/officeart/2005/8/layout/radial2"/>
    <dgm:cxn modelId="{18E01378-75BB-4444-B4D9-69CB7785B7BF}" type="presOf" srcId="{0D9B63C2-3F5A-4C4B-B2B3-BBE772843863}" destId="{3828721A-F57F-48F2-BBA6-664EA3DC5F73}" srcOrd="0" destOrd="0" presId="urn:microsoft.com/office/officeart/2005/8/layout/radial2"/>
    <dgm:cxn modelId="{921B4EC5-0A89-4FC1-95F7-8AD74E468251}" type="presOf" srcId="{2EA0FDC5-AFDB-4333-AB86-547264CEF434}" destId="{3B0BD59F-228D-4A21-BC64-41961109FC92}" srcOrd="0" destOrd="0" presId="urn:microsoft.com/office/officeart/2005/8/layout/radial2"/>
    <dgm:cxn modelId="{F0E9D4BE-5D99-4FFA-B65E-EB9C65DB0450}" type="presOf" srcId="{25FD5308-E69A-4DBA-A429-44D3D7FB54D6}" destId="{6C662F25-66C9-4CDC-A30F-C792E1614C3F}" srcOrd="0" destOrd="0" presId="urn:microsoft.com/office/officeart/2005/8/layout/radial2"/>
    <dgm:cxn modelId="{E4A610BC-9E5C-4FDA-BFE0-D19A09D1C08C}" srcId="{25FD5308-E69A-4DBA-A429-44D3D7FB54D6}" destId="{2EA0FDC5-AFDB-4333-AB86-547264CEF434}" srcOrd="2" destOrd="0" parTransId="{0D9A2210-B86D-426E-B45C-3D6EBD4B46E2}" sibTransId="{FBDED4B5-1DBA-4EBF-B0F4-81A66FD0B61F}"/>
    <dgm:cxn modelId="{71E3A1DE-F849-4943-BE74-4ADA25F1B0DB}" type="presOf" srcId="{8B5E90D7-804C-48AC-BBA2-564B268721C1}" destId="{EE1EAF73-5705-42B6-9772-EBCC2671C320}" srcOrd="0" destOrd="0" presId="urn:microsoft.com/office/officeart/2005/8/layout/radial2"/>
    <dgm:cxn modelId="{0D5D0248-179D-4479-BB3F-812FCB16FFD2}" type="presOf" srcId="{5A8F6CF6-8853-40D4-B57D-9CC72E20C4B9}" destId="{765A4B24-0216-457D-9FDC-210795AF7421}" srcOrd="0" destOrd="0" presId="urn:microsoft.com/office/officeart/2005/8/layout/radial2"/>
    <dgm:cxn modelId="{F16764FC-95EC-4E92-BCE7-416BD6F2B18D}" type="presOf" srcId="{0D9A2210-B86D-426E-B45C-3D6EBD4B46E2}" destId="{D24741FB-3002-48CD-8EE9-A1BDE0BC82EC}" srcOrd="0" destOrd="0" presId="urn:microsoft.com/office/officeart/2005/8/layout/radial2"/>
    <dgm:cxn modelId="{689E2BF1-689B-4E6C-B594-7EFB7EAF9CF5}" type="presOf" srcId="{5E4F2FEB-EC85-468F-A73D-7A140F80229D}" destId="{131FE40F-BDB0-417E-8F9B-940A96785C10}" srcOrd="0" destOrd="0" presId="urn:microsoft.com/office/officeart/2005/8/layout/radial2"/>
    <dgm:cxn modelId="{3031D7BA-240F-451F-9D54-E594F3C084AA}" srcId="{2EA0FDC5-AFDB-4333-AB86-547264CEF434}" destId="{5E4F2FEB-EC85-468F-A73D-7A140F80229D}" srcOrd="0" destOrd="0" parTransId="{DA0328F4-673D-47E9-8A65-7A37C219025B}" sibTransId="{BA590200-F91C-42A8-A18C-9943D8FB5590}"/>
    <dgm:cxn modelId="{50488344-9255-4843-BDC2-4EB474735BBB}" type="presParOf" srcId="{6C662F25-66C9-4CDC-A30F-C792E1614C3F}" destId="{E8499FED-B47E-4115-96AD-E6DE66AECD41}" srcOrd="0" destOrd="0" presId="urn:microsoft.com/office/officeart/2005/8/layout/radial2"/>
    <dgm:cxn modelId="{DF423A96-A44F-4F7C-AAE3-9EBBC9FB401F}" type="presParOf" srcId="{E8499FED-B47E-4115-96AD-E6DE66AECD41}" destId="{066F6D37-C2CC-4F6E-B49C-155630486F3C}" srcOrd="0" destOrd="0" presId="urn:microsoft.com/office/officeart/2005/8/layout/radial2"/>
    <dgm:cxn modelId="{F9770D49-D1B6-490B-8021-4705DC41E6FC}" type="presParOf" srcId="{066F6D37-C2CC-4F6E-B49C-155630486F3C}" destId="{6C54449C-D5DC-49FA-AF15-E5DCAEF5EA4E}" srcOrd="0" destOrd="0" presId="urn:microsoft.com/office/officeart/2005/8/layout/radial2"/>
    <dgm:cxn modelId="{5EF92541-F3C7-4199-9143-7D407E267FDB}" type="presParOf" srcId="{066F6D37-C2CC-4F6E-B49C-155630486F3C}" destId="{619456CA-DAA0-426D-8D7B-333BC7D2B63D}" srcOrd="1" destOrd="0" presId="urn:microsoft.com/office/officeart/2005/8/layout/radial2"/>
    <dgm:cxn modelId="{5EDEC200-2FAD-41C1-A6DE-815A3990A560}" type="presParOf" srcId="{E8499FED-B47E-4115-96AD-E6DE66AECD41}" destId="{60BFE228-25AB-4D39-8C8D-F4A72C11E342}" srcOrd="1" destOrd="0" presId="urn:microsoft.com/office/officeart/2005/8/layout/radial2"/>
    <dgm:cxn modelId="{8D466C96-63B7-4DF3-91EB-39841785B536}" type="presParOf" srcId="{E8499FED-B47E-4115-96AD-E6DE66AECD41}" destId="{84022182-0B71-4C3A-8043-FCC3A26935E6}" srcOrd="2" destOrd="0" presId="urn:microsoft.com/office/officeart/2005/8/layout/radial2"/>
    <dgm:cxn modelId="{59C4C267-E965-40AF-8C80-B93A33E7B46A}" type="presParOf" srcId="{84022182-0B71-4C3A-8043-FCC3A26935E6}" destId="{3828721A-F57F-48F2-BBA6-664EA3DC5F73}" srcOrd="0" destOrd="0" presId="urn:microsoft.com/office/officeart/2005/8/layout/radial2"/>
    <dgm:cxn modelId="{7044A1EC-4F65-4318-98BF-946834277EE5}" type="presParOf" srcId="{84022182-0B71-4C3A-8043-FCC3A26935E6}" destId="{1618C83F-EF9E-422F-AD28-C1FBA2D6E970}" srcOrd="1" destOrd="0" presId="urn:microsoft.com/office/officeart/2005/8/layout/radial2"/>
    <dgm:cxn modelId="{9EB27E51-BFB2-455B-86CA-E46E08D4C0C4}" type="presParOf" srcId="{E8499FED-B47E-4115-96AD-E6DE66AECD41}" destId="{765A4B24-0216-457D-9FDC-210795AF7421}" srcOrd="3" destOrd="0" presId="urn:microsoft.com/office/officeart/2005/8/layout/radial2"/>
    <dgm:cxn modelId="{B4124783-E078-401C-BF65-29F75A645174}" type="presParOf" srcId="{E8499FED-B47E-4115-96AD-E6DE66AECD41}" destId="{6271B0EA-4352-485B-98AB-D7245CA795A1}" srcOrd="4" destOrd="0" presId="urn:microsoft.com/office/officeart/2005/8/layout/radial2"/>
    <dgm:cxn modelId="{9D227863-0752-44C2-BBCB-0BE50C5429DD}" type="presParOf" srcId="{6271B0EA-4352-485B-98AB-D7245CA795A1}" destId="{EE1EAF73-5705-42B6-9772-EBCC2671C320}" srcOrd="0" destOrd="0" presId="urn:microsoft.com/office/officeart/2005/8/layout/radial2"/>
    <dgm:cxn modelId="{4EEB336E-E5A1-4613-A7BA-D3E513EFC3EB}" type="presParOf" srcId="{6271B0EA-4352-485B-98AB-D7245CA795A1}" destId="{669905D2-B1C7-4D0C-953A-68F1E5F531E9}" srcOrd="1" destOrd="0" presId="urn:microsoft.com/office/officeart/2005/8/layout/radial2"/>
    <dgm:cxn modelId="{C752ADFC-AA7B-4AD3-8117-F5499651D866}" type="presParOf" srcId="{E8499FED-B47E-4115-96AD-E6DE66AECD41}" destId="{D24741FB-3002-48CD-8EE9-A1BDE0BC82EC}" srcOrd="5" destOrd="0" presId="urn:microsoft.com/office/officeart/2005/8/layout/radial2"/>
    <dgm:cxn modelId="{EAF6F337-EFDB-40CF-A62D-5F11E67F4F3D}" type="presParOf" srcId="{E8499FED-B47E-4115-96AD-E6DE66AECD41}" destId="{28D9A20E-4B12-4EAC-A7FF-E9974704DB8E}" srcOrd="6" destOrd="0" presId="urn:microsoft.com/office/officeart/2005/8/layout/radial2"/>
    <dgm:cxn modelId="{EF24F002-EE21-41A8-BED3-43DC95D23391}" type="presParOf" srcId="{28D9A20E-4B12-4EAC-A7FF-E9974704DB8E}" destId="{3B0BD59F-228D-4A21-BC64-41961109FC92}" srcOrd="0" destOrd="0" presId="urn:microsoft.com/office/officeart/2005/8/layout/radial2"/>
    <dgm:cxn modelId="{7A0D611C-C702-4908-BD2E-E0EBCEEAD05A}" type="presParOf" srcId="{28D9A20E-4B12-4EAC-A7FF-E9974704DB8E}" destId="{131FE40F-BDB0-417E-8F9B-940A96785C10}" srcOrd="1" destOrd="0" presId="urn:microsoft.com/office/officeart/2005/8/layout/radial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0F65237-2982-440C-A4B7-EF2185923ABD}">
      <dsp:nvSpPr>
        <dsp:cNvPr id="0" name=""/>
        <dsp:cNvSpPr/>
      </dsp:nvSpPr>
      <dsp:spPr>
        <a:xfrm>
          <a:off x="1232527" y="5005"/>
          <a:ext cx="7121043" cy="5120908"/>
        </a:xfrm>
        <a:prstGeom prst="roundRect">
          <a:avLst/>
        </a:prstGeom>
        <a:solidFill>
          <a:schemeClr val="accent1">
            <a:lumMod val="20000"/>
            <a:lumOff val="8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l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l-GR" sz="1200" kern="1200" dirty="0" smtClean="0"/>
        </a:p>
        <a:p>
          <a:pPr lvl="0" algn="l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l-GR" sz="1200" kern="1200" dirty="0" smtClean="0"/>
        </a:p>
        <a:p>
          <a:pPr lvl="0" algn="l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l-GR" sz="1200" kern="1200" dirty="0" smtClean="0">
            <a:solidFill>
              <a:schemeClr val="tx1"/>
            </a:solidFill>
          </a:endParaRPr>
        </a:p>
        <a:p>
          <a:pPr lvl="0" algn="l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l-GR" sz="1200" kern="1200" dirty="0" smtClean="0">
            <a:solidFill>
              <a:schemeClr val="tx1"/>
            </a:solidFill>
          </a:endParaRPr>
        </a:p>
        <a:p>
          <a:pPr lvl="0" algn="l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l-GR" sz="1200" kern="1200" dirty="0" smtClean="0">
            <a:solidFill>
              <a:schemeClr val="tx1"/>
            </a:solidFill>
          </a:endParaRPr>
        </a:p>
        <a:p>
          <a:pPr lvl="0" algn="l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l-GR" sz="1200" kern="1200" dirty="0" smtClean="0">
            <a:solidFill>
              <a:schemeClr val="tx1"/>
            </a:solidFill>
          </a:endParaRPr>
        </a:p>
        <a:p>
          <a:pPr lvl="0" algn="l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l-GR" sz="1200" kern="1200" dirty="0" smtClean="0">
            <a:solidFill>
              <a:schemeClr val="tx1"/>
            </a:solidFill>
          </a:endParaRPr>
        </a:p>
        <a:p>
          <a:pPr lvl="0" algn="l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l-GR" sz="1200" kern="1200" dirty="0" smtClean="0">
              <a:solidFill>
                <a:schemeClr val="tx1"/>
              </a:solidFill>
            </a:rPr>
            <a:t>- </a:t>
          </a:r>
          <a:r>
            <a:rPr lang="el-GR" sz="1200" b="0" kern="1200" dirty="0" smtClean="0">
              <a:solidFill>
                <a:schemeClr val="bg2">
                  <a:lumMod val="25000"/>
                </a:schemeClr>
              </a:solidFill>
              <a:latin typeface="Arial Black" panose="020B0A04020102020204" pitchFamily="34" charset="0"/>
            </a:rPr>
            <a:t>Επικαιροποιημένη ιστοσελίδα ελληνικά και αγγλικά. </a:t>
          </a:r>
        </a:p>
        <a:p>
          <a:pPr lvl="0" algn="l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l-GR" sz="1200" b="0" kern="1200" dirty="0" smtClean="0">
              <a:solidFill>
                <a:schemeClr val="bg2">
                  <a:lumMod val="25000"/>
                </a:schemeClr>
              </a:solidFill>
              <a:latin typeface="Arial Black" panose="020B0A04020102020204" pitchFamily="34" charset="0"/>
            </a:rPr>
            <a:t>- Πολιτική ποιότητας του ΠΜΣ</a:t>
          </a:r>
        </a:p>
        <a:p>
          <a:pPr lvl="0" algn="l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l-GR" sz="1200" b="0" kern="1200" dirty="0" smtClean="0">
              <a:solidFill>
                <a:schemeClr val="bg2">
                  <a:lumMod val="25000"/>
                </a:schemeClr>
              </a:solidFill>
              <a:latin typeface="Arial Black" panose="020B0A04020102020204" pitchFamily="34" charset="0"/>
            </a:rPr>
            <a:t>- Κριτήρια εισαγωγής και απόρριψης υποψηφίων φοιτητών</a:t>
          </a:r>
        </a:p>
        <a:p>
          <a:pPr lvl="0" algn="l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l-GR" sz="1200" b="0" kern="1200" dirty="0" smtClean="0">
              <a:solidFill>
                <a:schemeClr val="bg2">
                  <a:lumMod val="25000"/>
                </a:schemeClr>
              </a:solidFill>
              <a:latin typeface="Arial Black" panose="020B0A04020102020204" pitchFamily="34" charset="0"/>
            </a:rPr>
            <a:t>- Μαθησιακά αποτελέσματα του συνολικού προγράμματος σπουδών </a:t>
          </a:r>
        </a:p>
        <a:p>
          <a:pPr lvl="0" algn="l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l-GR" sz="1200" b="0" kern="1200" dirty="0" smtClean="0">
              <a:solidFill>
                <a:schemeClr val="bg2">
                  <a:lumMod val="25000"/>
                </a:schemeClr>
              </a:solidFill>
              <a:latin typeface="Arial Black" panose="020B0A04020102020204" pitchFamily="34" charset="0"/>
            </a:rPr>
            <a:t>- Περιγράμματα όλων των μαθημάτων του προγράμματος σπουδών με τα μαθησιακά αποτελέσματα</a:t>
          </a:r>
        </a:p>
        <a:p>
          <a:pPr lvl="0" algn="l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l-GR" sz="1200" b="0" kern="1200" dirty="0" smtClean="0">
              <a:solidFill>
                <a:schemeClr val="bg2">
                  <a:lumMod val="25000"/>
                </a:schemeClr>
              </a:solidFill>
              <a:latin typeface="Arial Black" panose="020B0A04020102020204" pitchFamily="34" charset="0"/>
            </a:rPr>
            <a:t>- Κείμενο με αναφορά στις μεθόδους διδασκαλίας και αξιολόγησης των φοιτητών</a:t>
          </a:r>
        </a:p>
        <a:p>
          <a:pPr lvl="0" algn="l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l-GR" sz="1200" b="0" kern="1200" dirty="0" smtClean="0">
              <a:solidFill>
                <a:schemeClr val="bg2">
                  <a:lumMod val="25000"/>
                </a:schemeClr>
              </a:solidFill>
              <a:latin typeface="Arial Black" panose="020B0A04020102020204" pitchFamily="34" charset="0"/>
            </a:rPr>
            <a:t>- Διαδικασία εκπόνησης διπλωματικής εργασίας</a:t>
          </a:r>
        </a:p>
        <a:p>
          <a:pPr lvl="0" algn="l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l-GR" sz="1200" b="0" kern="1200" dirty="0" smtClean="0">
              <a:solidFill>
                <a:schemeClr val="bg2">
                  <a:lumMod val="25000"/>
                </a:schemeClr>
              </a:solidFill>
              <a:latin typeface="Arial Black" panose="020B0A04020102020204" pitchFamily="34" charset="0"/>
            </a:rPr>
            <a:t>- Εσωτερικό Κανονισμό λειτουργίας του ΠΜΣ</a:t>
          </a:r>
        </a:p>
        <a:p>
          <a:pPr lvl="0" algn="l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l-GR" sz="1200" b="0" kern="1200" dirty="0" smtClean="0">
              <a:solidFill>
                <a:schemeClr val="bg2">
                  <a:lumMod val="25000"/>
                </a:schemeClr>
              </a:solidFill>
              <a:latin typeface="Arial Black" panose="020B0A04020102020204" pitchFamily="34" charset="0"/>
            </a:rPr>
            <a:t>- Κανονισμό Ακαδημαϊκού συμβούλου</a:t>
          </a:r>
        </a:p>
        <a:p>
          <a:pPr lvl="0" algn="l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l-GR" sz="1200" b="0" kern="1200" dirty="0" smtClean="0">
              <a:solidFill>
                <a:schemeClr val="bg2">
                  <a:lumMod val="25000"/>
                </a:schemeClr>
              </a:solidFill>
              <a:latin typeface="Arial Black" panose="020B0A04020102020204" pitchFamily="34" charset="0"/>
            </a:rPr>
            <a:t>- Κανονισμό λειτουργίας μηχανισμού διαχείρισης παραπόνων και ενστάσεων φοιτητών</a:t>
          </a:r>
        </a:p>
        <a:p>
          <a:pPr lvl="0" algn="l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l-GR" sz="1200" b="0" kern="1200" dirty="0" smtClean="0">
              <a:solidFill>
                <a:schemeClr val="bg2">
                  <a:lumMod val="25000"/>
                </a:schemeClr>
              </a:solidFill>
              <a:latin typeface="Arial Black" panose="020B0A04020102020204" pitchFamily="34" charset="0"/>
            </a:rPr>
            <a:t>- Λίστα των ερευνητικών θεμάτων προς επιλογή για διπλωματική εργασία</a:t>
          </a:r>
        </a:p>
        <a:p>
          <a:pPr lvl="0" algn="l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l-GR" sz="1200" b="0" kern="1200" dirty="0" smtClean="0">
              <a:solidFill>
                <a:schemeClr val="bg2">
                  <a:lumMod val="25000"/>
                </a:schemeClr>
              </a:solidFill>
              <a:latin typeface="Arial Black" panose="020B0A04020102020204" pitchFamily="34" charset="0"/>
            </a:rPr>
            <a:t>- Διδάσκοντες στο ΠΜΣ (επικαιροποιημένα CV)- Ερευνητική δραστηριότητα-  </a:t>
          </a:r>
        </a:p>
        <a:p>
          <a:pPr lvl="0" algn="l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l-GR" sz="1200" b="0" kern="1200" dirty="0" smtClean="0">
              <a:solidFill>
                <a:schemeClr val="bg2">
                  <a:lumMod val="25000"/>
                </a:schemeClr>
              </a:solidFill>
              <a:latin typeface="Arial Black" panose="020B0A04020102020204" pitchFamily="34" charset="0"/>
            </a:rPr>
            <a:t>  δημοσιεύσεις - Βραβεία / 	Διακρίσεις διδασκόντων</a:t>
          </a:r>
        </a:p>
        <a:p>
          <a:pPr lvl="0" algn="l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l-GR" sz="1200" b="0" kern="1200" dirty="0" smtClean="0">
              <a:solidFill>
                <a:schemeClr val="bg2">
                  <a:lumMod val="25000"/>
                </a:schemeClr>
              </a:solidFill>
              <a:latin typeface="Arial Black" panose="020B0A04020102020204" pitchFamily="34" charset="0"/>
            </a:rPr>
            <a:t>- Συνεργασίες του ΠΜΣ με φορείς ή άλλα ΑΕΙ και ερευνητικά Ινστιτούτα.</a:t>
          </a:r>
        </a:p>
        <a:p>
          <a:pPr lvl="0" algn="l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l-GR" sz="1200" kern="1200" dirty="0" smtClean="0">
            <a:solidFill>
              <a:schemeClr val="bg2">
                <a:lumMod val="25000"/>
              </a:schemeClr>
            </a:solidFill>
            <a:latin typeface="Arial Black" panose="020B0A04020102020204" pitchFamily="34" charset="0"/>
          </a:endParaRPr>
        </a:p>
        <a:p>
          <a:pPr lvl="0" algn="l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l-GR" sz="1200" kern="1200" dirty="0" smtClean="0">
            <a:latin typeface="Arial Black" panose="020B0A04020102020204" pitchFamily="34" charset="0"/>
          </a:endParaRPr>
        </a:p>
        <a:p>
          <a:pPr lvl="0" algn="l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l-GR" sz="1200" kern="1200" dirty="0" smtClean="0">
            <a:latin typeface="Arial Black" panose="020B0A04020102020204" pitchFamily="34" charset="0"/>
          </a:endParaRPr>
        </a:p>
        <a:p>
          <a:pPr lvl="0" algn="l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l-GR" sz="1000" kern="1200" dirty="0" smtClean="0">
            <a:latin typeface="Arial Black" panose="020B0A04020102020204" pitchFamily="34" charset="0"/>
          </a:endParaRPr>
        </a:p>
        <a:p>
          <a:pPr lvl="0" algn="l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l-GR" sz="1000" kern="1200" dirty="0" smtClean="0"/>
        </a:p>
        <a:p>
          <a:pPr lvl="0" algn="l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l-GR" sz="1000" kern="1200" dirty="0" smtClean="0"/>
        </a:p>
        <a:p>
          <a:pPr lvl="0" algn="l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l-GR" sz="1000" kern="1200" dirty="0" smtClean="0"/>
        </a:p>
        <a:p>
          <a:pPr lvl="0" algn="l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l-GR" sz="1000" kern="1200" dirty="0" smtClean="0"/>
        </a:p>
        <a:p>
          <a:pPr lvl="0" algn="l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l-GR" sz="1000" kern="1200" dirty="0"/>
        </a:p>
      </dsp:txBody>
      <dsp:txXfrm>
        <a:off x="1482509" y="254987"/>
        <a:ext cx="6621079" cy="4620944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24741FB-3002-48CD-8EE9-A1BDE0BC82EC}">
      <dsp:nvSpPr>
        <dsp:cNvPr id="0" name=""/>
        <dsp:cNvSpPr/>
      </dsp:nvSpPr>
      <dsp:spPr>
        <a:xfrm rot="1200187">
          <a:off x="4000413" y="3641740"/>
          <a:ext cx="1926671" cy="47548"/>
        </a:xfrm>
        <a:custGeom>
          <a:avLst/>
          <a:gdLst/>
          <a:ahLst/>
          <a:cxnLst/>
          <a:rect l="0" t="0" r="0" b="0"/>
          <a:pathLst>
            <a:path>
              <a:moveTo>
                <a:pt x="0" y="23774"/>
              </a:moveTo>
              <a:lnTo>
                <a:pt x="1926671" y="23774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65A4B24-0216-457D-9FDC-210795AF7421}">
      <dsp:nvSpPr>
        <dsp:cNvPr id="0" name=""/>
        <dsp:cNvSpPr/>
      </dsp:nvSpPr>
      <dsp:spPr>
        <a:xfrm rot="17894651">
          <a:off x="2079895" y="3181132"/>
          <a:ext cx="1728462" cy="47548"/>
        </a:xfrm>
        <a:custGeom>
          <a:avLst/>
          <a:gdLst/>
          <a:ahLst/>
          <a:cxnLst/>
          <a:rect l="0" t="0" r="0" b="0"/>
          <a:pathLst>
            <a:path>
              <a:moveTo>
                <a:pt x="0" y="23774"/>
              </a:moveTo>
              <a:lnTo>
                <a:pt x="1728462" y="23774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0BFE228-25AB-4D39-8C8D-F4A72C11E342}">
      <dsp:nvSpPr>
        <dsp:cNvPr id="0" name=""/>
        <dsp:cNvSpPr/>
      </dsp:nvSpPr>
      <dsp:spPr>
        <a:xfrm rot="20120176">
          <a:off x="3973618" y="2108000"/>
          <a:ext cx="1861483" cy="47548"/>
        </a:xfrm>
        <a:custGeom>
          <a:avLst/>
          <a:gdLst/>
          <a:ahLst/>
          <a:cxnLst/>
          <a:rect l="0" t="0" r="0" b="0"/>
          <a:pathLst>
            <a:path>
              <a:moveTo>
                <a:pt x="0" y="23774"/>
              </a:moveTo>
              <a:lnTo>
                <a:pt x="1861483" y="23774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19456CA-DAA0-426D-8D7B-333BC7D2B63D}">
      <dsp:nvSpPr>
        <dsp:cNvPr id="0" name=""/>
        <dsp:cNvSpPr/>
      </dsp:nvSpPr>
      <dsp:spPr>
        <a:xfrm>
          <a:off x="917114" y="1924235"/>
          <a:ext cx="4141039" cy="3316115"/>
        </a:xfrm>
        <a:prstGeom prst="ellipse">
          <a:avLst/>
        </a:prstGeom>
        <a:solidFill>
          <a:schemeClr val="accent1">
            <a:lumMod val="20000"/>
            <a:lumOff val="8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828721A-F57F-48F2-BBA6-664EA3DC5F73}">
      <dsp:nvSpPr>
        <dsp:cNvPr id="0" name=""/>
        <dsp:cNvSpPr/>
      </dsp:nvSpPr>
      <dsp:spPr>
        <a:xfrm>
          <a:off x="5677891" y="620120"/>
          <a:ext cx="1585083" cy="1585083"/>
        </a:xfrm>
        <a:prstGeom prst="ellipse">
          <a:avLst/>
        </a:prstGeom>
        <a:solidFill>
          <a:schemeClr val="accent1">
            <a:lumMod val="20000"/>
            <a:lumOff val="8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lvl="0" algn="ctr" defTabSz="5778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l-GR" sz="1300" kern="1200" dirty="0" smtClean="0">
              <a:solidFill>
                <a:schemeClr val="tx1"/>
              </a:solidFill>
            </a:rPr>
            <a:t>Στατιστικά στοιχεία: </a:t>
          </a:r>
          <a:endParaRPr lang="el-GR" sz="1300" kern="1200" dirty="0">
            <a:solidFill>
              <a:schemeClr val="tx1"/>
            </a:solidFill>
          </a:endParaRPr>
        </a:p>
      </dsp:txBody>
      <dsp:txXfrm>
        <a:off x="5910021" y="852250"/>
        <a:ext cx="1120823" cy="1120823"/>
      </dsp:txXfrm>
    </dsp:sp>
    <dsp:sp modelId="{EE1EAF73-5705-42B6-9772-EBCC2671C320}">
      <dsp:nvSpPr>
        <dsp:cNvPr id="0" name=""/>
        <dsp:cNvSpPr/>
      </dsp:nvSpPr>
      <dsp:spPr>
        <a:xfrm>
          <a:off x="1699524" y="2205194"/>
          <a:ext cx="2110494" cy="2704408"/>
        </a:xfrm>
        <a:prstGeom prst="ellipse">
          <a:avLst/>
        </a:prstGeom>
        <a:solidFill>
          <a:schemeClr val="accent2">
            <a:lumMod val="20000"/>
            <a:lumOff val="8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lvl="0" algn="ctr" defTabSz="5778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l-GR" sz="1300" b="1" kern="1200" dirty="0" smtClean="0">
              <a:solidFill>
                <a:schemeClr val="tx1"/>
              </a:solidFill>
            </a:rPr>
            <a:t>Προετοιμασία υλικού για αποστολή σε Επιτροπή πιστοποίησης ή σε ξεχωριστό φάκελο με πρόσβαση της Επιτροπής  σε αυτόν (συνήθως ζητείται)</a:t>
          </a:r>
          <a:endParaRPr lang="el-GR" sz="1300" kern="1200" dirty="0">
            <a:solidFill>
              <a:schemeClr val="tx1"/>
            </a:solidFill>
          </a:endParaRPr>
        </a:p>
      </dsp:txBody>
      <dsp:txXfrm>
        <a:off x="2008599" y="2601245"/>
        <a:ext cx="1492344" cy="1912306"/>
      </dsp:txXfrm>
    </dsp:sp>
    <dsp:sp modelId="{3B0BD59F-228D-4A21-BC64-41961109FC92}">
      <dsp:nvSpPr>
        <dsp:cNvPr id="0" name=""/>
        <dsp:cNvSpPr/>
      </dsp:nvSpPr>
      <dsp:spPr>
        <a:xfrm>
          <a:off x="5810406" y="3577641"/>
          <a:ext cx="1538733" cy="1352314"/>
        </a:xfrm>
        <a:prstGeom prst="ellipse">
          <a:avLst/>
        </a:prstGeom>
        <a:solidFill>
          <a:schemeClr val="accent1">
            <a:lumMod val="20000"/>
            <a:lumOff val="8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lvl="0" algn="ctr" defTabSz="5778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l-GR" sz="1300" kern="1200" dirty="0" smtClean="0">
              <a:solidFill>
                <a:schemeClr val="tx1"/>
              </a:solidFill>
            </a:rPr>
            <a:t>Να υπάρχουν δείγματα :</a:t>
          </a:r>
          <a:endParaRPr lang="el-GR" sz="1300" kern="1200" dirty="0">
            <a:solidFill>
              <a:schemeClr val="tx1"/>
            </a:solidFill>
          </a:endParaRPr>
        </a:p>
      </dsp:txBody>
      <dsp:txXfrm>
        <a:off x="6035748" y="3775683"/>
        <a:ext cx="1088049" cy="956230"/>
      </dsp:txXfrm>
    </dsp:sp>
    <dsp:sp modelId="{131FE40F-BDB0-417E-8F9B-940A96785C10}">
      <dsp:nvSpPr>
        <dsp:cNvPr id="0" name=""/>
        <dsp:cNvSpPr/>
      </dsp:nvSpPr>
      <dsp:spPr>
        <a:xfrm>
          <a:off x="7719221" y="3577641"/>
          <a:ext cx="2308100" cy="135231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114300" lvl="1" indent="-114300" algn="l" defTabSz="6223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el-GR" sz="1400" kern="1200" dirty="0"/>
        </a:p>
      </dsp:txBody>
      <dsp:txXfrm>
        <a:off x="7719221" y="3577641"/>
        <a:ext cx="2308100" cy="135231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radial2">
  <dgm:title val=""/>
  <dgm:desc val=""/>
  <dgm:catLst>
    <dgm:cat type="relationship" pri="20000"/>
    <dgm:cat type="convert" pri="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ite">
    <dgm:varLst>
      <dgm:chMax val="5"/>
      <dgm:dir/>
      <dgm:animLvl val="ctr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cycle" refType="w"/>
      <dgm:constr type="h" for="ch" forName="cycle" refType="h"/>
    </dgm:constrLst>
    <dgm:ruleLst/>
    <dgm:layoutNode name="cycle">
      <dgm:choose name="Name0">
        <dgm:if name="Name1" func="var" arg="dir" op="equ" val="norm">
          <dgm:choose name="Name2">
            <dgm:if name="Name3" axis="ch" ptType="node" func="cnt" op="lte" val="1">
              <dgm:alg type="cycle">
                <dgm:param type="stAng" val="90"/>
                <dgm:param type="spanAng" val="360"/>
                <dgm:param type="ctrShpMap" val="fNode"/>
              </dgm:alg>
            </dgm:if>
            <dgm:if name="Name4" axis="ch" ptType="node" func="cnt" op="equ" val="2">
              <dgm:alg type="cycle">
                <dgm:param type="stAng" val="70"/>
                <dgm:param type="spanAng" val="40"/>
                <dgm:param type="ctrShpMap" val="fNode"/>
              </dgm:alg>
            </dgm:if>
            <dgm:if name="Name5" axis="ch" ptType="node" func="cnt" op="equ" val="3">
              <dgm:alg type="cycle">
                <dgm:param type="stAng" val="60"/>
                <dgm:param type="spanAng" val="60"/>
                <dgm:param type="ctrShpMap" val="fNode"/>
              </dgm:alg>
            </dgm:if>
            <dgm:else name="Name6">
              <dgm:alg type="cycle">
                <dgm:param type="stAng" val="45"/>
                <dgm:param type="spanAng" val="90"/>
                <dgm:param type="ctrShpMap" val="fNode"/>
              </dgm:alg>
            </dgm:else>
          </dgm:choose>
        </dgm:if>
        <dgm:else name="Name7">
          <dgm:choose name="Name8">
            <dgm:if name="Name9" axis="ch" ptType="node" func="cnt" op="lte" val="1">
              <dgm:alg type="cycle">
                <dgm:param type="stAng" val="-90"/>
                <dgm:param type="spanAng" val="-360"/>
                <dgm:param type="ctrShpMap" val="fNode"/>
              </dgm:alg>
            </dgm:if>
            <dgm:if name="Name10" axis="ch" ptType="node" func="cnt" op="equ" val="2">
              <dgm:alg type="cycle">
                <dgm:param type="stAng" val="-70"/>
                <dgm:param type="spanAng" val="-40"/>
                <dgm:param type="ctrShpMap" val="fNode"/>
              </dgm:alg>
            </dgm:if>
            <dgm:if name="Name11" axis="ch" ptType="node" func="cnt" op="equ" val="3">
              <dgm:alg type="cycle">
                <dgm:param type="stAng" val="-60"/>
                <dgm:param type="spanAng" val="-60"/>
                <dgm:param type="ctrShpMap" val="fNode"/>
              </dgm:alg>
            </dgm:if>
            <dgm:else name="Name12">
              <dgm:alg type="cycle">
                <dgm:param type="stAng" val="-45"/>
                <dgm:param type="spanAng" val="-90"/>
                <dgm:param type="ctrShpMap" val="fNode"/>
              </dgm:alg>
            </dgm:else>
          </dgm:choose>
        </dgm:else>
      </dgm:choose>
      <dgm:shape xmlns:r="http://schemas.openxmlformats.org/officeDocument/2006/relationships" r:blip="">
        <dgm:adjLst/>
      </dgm:shape>
      <dgm:presOf/>
      <dgm:constrLst>
        <dgm:constr type="sp" val="20"/>
        <dgm:constr type="w" for="ch" forName="centerShape" refType="w"/>
        <dgm:constr type="w" for="ch" forName="node" refType="w" refFor="ch" refForName="centerShape" fact="1.5"/>
        <dgm:constr type="sibSp" refType="w" refFor="ch" refForName="centerShape" op="equ" fact="0.08"/>
        <dgm:constr type="primFontSz" for="des" forName="parentNode" op="equ" val="65"/>
        <dgm:constr type="secFontSz" for="des" forName="childNode" op="equ" val="65"/>
      </dgm:constrLst>
      <dgm:ruleLst/>
      <dgm:choose name="Name13">
        <dgm:if name="Name14" axis="ch" ptType="node" hideLastTrans="0" func="cnt" op="gte" val="1">
          <dgm:layoutNode name="centerShape" styleLbl="node0">
            <dgm:alg type="composite"/>
            <dgm:shape xmlns:r="http://schemas.openxmlformats.org/officeDocument/2006/relationships" r:blip="">
              <dgm:adjLst/>
            </dgm:shape>
            <dgm:presOf axis="ch" ptType="node" cnt="1"/>
            <dgm:constrLst>
              <dgm:constr type="w" for="ch" forName="connSite" refType="w" fact="0.7"/>
              <dgm:constr type="h" for="ch" forName="connSite" refType="w" fact="0.7"/>
              <dgm:constr type="ctrX" for="ch" forName="connSite" refType="w" fact="0.5"/>
              <dgm:constr type="ctrY" for="ch" forName="connSite" refType="h" fact="0.5"/>
              <dgm:constr type="w" for="ch" forName="visible" refType="w"/>
              <dgm:constr type="h" for="ch" forName="visible" refType="w"/>
              <dgm:constr type="ctrX" for="ch" forName="visible" refType="w" fact="0.5"/>
              <dgm:constr type="ctrY" for="ch" forName="visible" refType="h" fact="0.5"/>
            </dgm:constrLst>
            <dgm:ruleLst/>
            <dgm:layoutNode name="connSite">
              <dgm:alg type="sp"/>
              <dgm:shape xmlns:r="http://schemas.openxmlformats.org/officeDocument/2006/relationships" type="ellipse" r:blip="" hideGeom="1">
                <dgm:adjLst/>
              </dgm:shape>
              <dgm:presOf/>
              <dgm:constrLst/>
              <dgm:ruleLst/>
            </dgm:layoutNode>
            <dgm:layoutNode name="visible">
              <dgm:alg type="sp"/>
              <dgm:shape xmlns:r="http://schemas.openxmlformats.org/officeDocument/2006/relationships" type="ellipse" r:blip="" blipPhldr="1">
                <dgm:adjLst/>
              </dgm:shape>
              <dgm:presOf/>
              <dgm:constrLst/>
              <dgm:ruleLst/>
            </dgm:layoutNode>
          </dgm:layoutNode>
        </dgm:if>
        <dgm:else name="Name15"/>
      </dgm:choose>
      <dgm:forEach name="Name16" axis="ch">
        <dgm:forEach name="Name17" axis="self" ptType="node">
          <dgm:layoutNode name="node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func="var" arg="dir" op="equ" val="norm">
                <dgm:constrLst>
                  <dgm:constr type="t" for="ch" forName="parentNode"/>
                  <dgm:constr type="l" for="ch" forName="parentNode"/>
                  <dgm:constr type="w" for="ch" forName="parentNode" refType="w" fact="0.4"/>
                  <dgm:constr type="h" for="ch" forName="parentNode" refType="w" refFor="ch" refForName="parentNode" op="equ"/>
                  <dgm:constr type="ctrY" for="ch" forName="childNode" refType="h" refFor="ch" refForName="parentNode" fact="0.5"/>
                  <dgm:constr type="l" for="ch" forName="childNode" refType="w" refFor="ch" refForName="parentNode" op="equ" fact="1.1"/>
                  <dgm:constr type="w" for="ch" forName="childNode" refType="w" fact="0.6"/>
                  <dgm:constr type="h" for="ch" forName="childNode" refType="h" refFor="ch" refForName="parentNode"/>
                </dgm:constrLst>
              </dgm:if>
              <dgm:else name="Name20">
                <dgm:constrLst>
                  <dgm:constr type="t" for="ch" forName="parentNode"/>
                  <dgm:constr type="r" for="ch" forName="parentNode" refType="w"/>
                  <dgm:constr type="w" for="ch" forName="parentNode" refType="w" fact="0.4"/>
                  <dgm:constr type="h" for="ch" forName="parentNode" refType="w" refFor="ch" refForName="parentNode" op="equ"/>
                  <dgm:constr type="ctrY" for="ch" forName="childNode" refType="h" refFor="ch" refForName="parentNode" fact="0.5"/>
                  <dgm:constr type="l" for="ch" forName="childNode"/>
                  <dgm:constr type="w" for="ch" forName="childNode" refType="w" fact="0.6"/>
                  <dgm:constr type="h" for="ch" forName="childNode" refType="h" refFor="ch" refForName="parentNode"/>
                </dgm:constrLst>
              </dgm:else>
            </dgm:choose>
            <dgm:ruleLst/>
            <dgm:layoutNode name="parentNode" styleLbl="node1">
              <dgm:varLst>
                <dgm:chMax val="1"/>
                <dgm:bulletEnabled val="1"/>
              </dgm:varLst>
              <dgm:alg type="tx"/>
              <dgm:shape xmlns:r="http://schemas.openxmlformats.org/officeDocument/2006/relationships" type="ellipse" r:blip="">
                <dgm:adjLst/>
              </dgm:shape>
              <dgm:presOf axis="self"/>
              <dgm:constrLst>
                <dgm:constr type="tMarg" refType="primFontSz" fact="0.05"/>
                <dgm:constr type="bMarg" refType="primFontSz" fact="0.05"/>
                <dgm:constr type="lMarg" refType="primFontSz" fact="0.05"/>
                <dgm:constr type="rMarg" refType="primFontSz" fact="0.05"/>
              </dgm:constrLst>
              <dgm:ruleLst>
                <dgm:rule type="primFontSz" val="5" fact="NaN" max="NaN"/>
              </dgm:ruleLst>
            </dgm:layoutNode>
            <dgm:layoutNode name="childNode" styleLbl="revTx" moveWith="parentNode">
              <dgm:varLst>
                <dgm:bulletEnabled val="1"/>
              </dgm:varLst>
              <dgm:alg type="tx">
                <dgm:param type="txAnchorVertCh" val="mid"/>
                <dgm:param type="stBulletLvl" val="1"/>
              </dgm:alg>
              <dgm:choose name="Name21">
                <dgm:if name="Name22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23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tMarg"/>
                <dgm:constr type="bMarg"/>
                <dgm:constr type="lMarg"/>
                <dgm:constr type="rMarg"/>
              </dgm:constrLst>
              <dgm:ruleLst>
                <dgm:rule type="secFontSz" val="5" fact="NaN" max="NaN"/>
              </dgm:ruleLst>
            </dgm:layoutNode>
          </dgm:layoutNode>
        </dgm:forEach>
        <dgm:forEach name="Name24" axis="self" ptType="parTrans" cnt="1">
          <dgm:layoutNode name="Name25">
            <dgm:alg type="conn">
              <dgm:param type="dim" val="1D"/>
              <dgm:param type="endSty" val="noArr"/>
              <dgm:param type="begPts" val="auto"/>
              <dgm:param type="endPts" val="auto"/>
              <dgm:param type="srcNode" val="connSite"/>
              <dgm:param type="dstNode" val="parentNode"/>
            </dgm:alg>
            <dgm:shape xmlns:r="http://schemas.openxmlformats.org/officeDocument/2006/relationships" type="conn" r:blip="" zOrderOff="-99">
              <dgm:adjLst/>
            </dgm:shape>
            <dgm:presOf axis="self"/>
            <dgm:constrLst>
              <dgm:constr type="connDist"/>
              <dgm:constr type="w" val="1"/>
              <dgm:constr type="h" val="5"/>
              <dgm:constr type="begPad"/>
              <dgm:constr type="endPad"/>
            </dgm:constrLst>
            <dgm:ruleLst/>
          </dgm:layoutNode>
        </dgm:forEach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κεφαλίδας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3" name="Θέση ημερομηνίας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9DFAFA-CED9-46A7-A769-B95DBDB61DCF}" type="datetimeFigureOut">
              <a:rPr lang="el-GR" smtClean="0"/>
              <a:t>7/11/2025</a:t>
            </a:fld>
            <a:endParaRPr lang="el-GR"/>
          </a:p>
        </p:txBody>
      </p:sp>
      <p:sp>
        <p:nvSpPr>
          <p:cNvPr id="4" name="Θέση εικόνας διαφάνειας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l-GR"/>
          </a:p>
        </p:txBody>
      </p:sp>
      <p:sp>
        <p:nvSpPr>
          <p:cNvPr id="5" name="Θέση σημειώσεων 4"/>
          <p:cNvSpPr>
            <a:spLocks noGrp="1"/>
          </p:cNvSpPr>
          <p:nvPr>
            <p:ph type="body" sz="quarter" idx="3"/>
          </p:nvPr>
        </p:nvSpPr>
        <p:spPr>
          <a:xfrm>
            <a:off x="679450" y="4776788"/>
            <a:ext cx="5438775" cy="39084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l-GR" smtClean="0"/>
              <a:t>Επεξεργασία 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4"/>
          </p:nvPr>
        </p:nvSpPr>
        <p:spPr>
          <a:xfrm>
            <a:off x="0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5"/>
          </p:nvPr>
        </p:nvSpPr>
        <p:spPr>
          <a:xfrm>
            <a:off x="3849688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2F0D802-1B68-4955-A6E9-19E01C474B75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3509499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Διαφάνεια τίτλο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Υπότιτλος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l-GR" smtClean="0"/>
              <a:t>Κάντε κλικ για να επεξεργαστείτε τον υπότιτλο του υποδείγματος</a:t>
            </a:r>
            <a:endParaRPr lang="el-GR"/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3624AA-2782-4E66-A255-9B989758A086}" type="datetime1">
              <a:rPr lang="en-US" smtClean="0"/>
              <a:t>11/7/2025</a:t>
            </a:fld>
            <a:endParaRPr lang="en-US" dirty="0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488571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Τίτλος και περιεχό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l-GR" smtClean="0"/>
              <a:t>Επεξεργασία 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089854-EEB3-465F-8B69-AF03900D3F7A}" type="datetime1">
              <a:rPr lang="en-US" smtClean="0"/>
              <a:t>11/7/2025</a:t>
            </a:fld>
            <a:endParaRPr lang="en-US" dirty="0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526650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Κεφαλίδα ενότητα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κειμένου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 smtClean="0"/>
              <a:t>Επεξεργασία στυλ υποδείγματος κειμένου</a:t>
            </a:r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6C4D31-F6B1-4AFD-9A69-A4E1FDC253B5}" type="datetime1">
              <a:rPr lang="en-US" smtClean="0"/>
              <a:t>11/7/2025</a:t>
            </a:fld>
            <a:endParaRPr lang="en-US" dirty="0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715592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περιεχομένου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l-GR" smtClean="0"/>
              <a:t>Επεξεργασία 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Θέση περιεχομένου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l-GR" smtClean="0"/>
              <a:t>Επεξεργασία 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5" name="Θέση ημερομηνίας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6DA1FC-B6BF-4DC1-A11C-79818EB079A5}" type="datetime1">
              <a:rPr lang="en-US" smtClean="0"/>
              <a:t>11/7/2025</a:t>
            </a:fld>
            <a:endParaRPr lang="en-US" dirty="0"/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329162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κειμένου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 smtClean="0"/>
              <a:t>Επεξεργασία στυλ υποδείγματος κειμένου</a:t>
            </a:r>
          </a:p>
        </p:txBody>
      </p:sp>
      <p:sp>
        <p:nvSpPr>
          <p:cNvPr id="4" name="Θέση περιεχομένου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l-GR" smtClean="0"/>
              <a:t>Επεξεργασία 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5" name="Θέση κειμένου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 smtClean="0"/>
              <a:t>Επεξεργασία στυλ υποδείγματος κειμένου</a:t>
            </a:r>
          </a:p>
        </p:txBody>
      </p:sp>
      <p:sp>
        <p:nvSpPr>
          <p:cNvPr id="6" name="Θέση περιεχομένου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l-GR" smtClean="0"/>
              <a:t>Επεξεργασία 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7" name="Θέση ημερομηνίας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ECDB8B-2ACF-4BAC-9AB7-3D1914C5831F}" type="datetime1">
              <a:rPr lang="en-US" smtClean="0"/>
              <a:t>11/7/2025</a:t>
            </a:fld>
            <a:endParaRPr lang="en-US" dirty="0"/>
          </a:p>
        </p:txBody>
      </p:sp>
      <p:sp>
        <p:nvSpPr>
          <p:cNvPr id="8" name="Θέση υποσέλιδου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Θέση αριθμού διαφάνειας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8922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ημερομηνίας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64394C-23BB-4006-8A37-DEACDC6E5B57}" type="datetime1">
              <a:rPr lang="en-US" smtClean="0"/>
              <a:t>11/7/2025</a:t>
            </a:fld>
            <a:endParaRPr lang="en-US" dirty="0"/>
          </a:p>
        </p:txBody>
      </p:sp>
      <p:sp>
        <p:nvSpPr>
          <p:cNvPr id="4" name="Θέση υποσέλιδου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Θέση αριθμού διαφάνειας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305884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Κεν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ημερομηνίας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8DB922-5805-4837-B570-FEBADEABC50A}" type="datetime1">
              <a:rPr lang="en-US" smtClean="0"/>
              <a:t>11/7/2025</a:t>
            </a:fld>
            <a:endParaRPr lang="en-US" dirty="0"/>
          </a:p>
        </p:txBody>
      </p:sp>
      <p:sp>
        <p:nvSpPr>
          <p:cNvPr id="3" name="Θέση υποσέλιδου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016304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Περιεχόμενο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l-GR" smtClean="0"/>
              <a:t>Επεξεργασία 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Θέση κειμένου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l-GR" smtClean="0"/>
              <a:t>Επεξεργασία στυλ υποδείγματος κειμένου</a:t>
            </a:r>
          </a:p>
        </p:txBody>
      </p:sp>
      <p:sp>
        <p:nvSpPr>
          <p:cNvPr id="5" name="Θέση ημερομηνίας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86869D-6129-4E7E-9C4C-AA8F9954720F}" type="datetime1">
              <a:rPr lang="en-US" smtClean="0"/>
              <a:t>11/7/2025</a:t>
            </a:fld>
            <a:endParaRPr lang="en-US" dirty="0"/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027825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εικόνας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l-GR"/>
          </a:p>
        </p:txBody>
      </p:sp>
      <p:sp>
        <p:nvSpPr>
          <p:cNvPr id="4" name="Θέση κειμένου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l-GR" smtClean="0"/>
              <a:t>Επεξεργασία στυλ υποδείγματος κειμένου</a:t>
            </a:r>
          </a:p>
        </p:txBody>
      </p:sp>
      <p:sp>
        <p:nvSpPr>
          <p:cNvPr id="5" name="Θέση ημερομηνίας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347919-51DE-474C-A85F-2F8E7009501B}" type="datetime1">
              <a:rPr lang="en-US" smtClean="0"/>
              <a:t>11/7/2025</a:t>
            </a:fld>
            <a:endParaRPr lang="en-US" dirty="0"/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042930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Τίτλος και Κατακόρυφο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κατακόρυφου κειμένου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l-GR" smtClean="0"/>
              <a:t>Επεξεργασία 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C42BD8-57B8-4953-8B97-AD2B19DD9907}" type="datetime1">
              <a:rPr lang="en-US" smtClean="0"/>
              <a:t>11/7/2025</a:t>
            </a:fld>
            <a:endParaRPr lang="en-US" dirty="0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77430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Κατακόρυφος τίτλος και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Κατακόρυφος τίτλος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κατακόρυφου κειμένου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l-GR" smtClean="0"/>
              <a:t>Επεξεργασία 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EAFBF4-A09F-4675-8EB2-C6C158AEEDC7}" type="datetime1">
              <a:rPr lang="en-US" smtClean="0"/>
              <a:t>11/7/2025</a:t>
            </a:fld>
            <a:endParaRPr lang="en-US" dirty="0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630557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τίτλου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κειμένου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l-GR" smtClean="0"/>
              <a:t>Επεξεργασία 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6BA4446-6259-46D8-97AE-7EED0BAD8405}" type="datetime1">
              <a:rPr lang="en-US" smtClean="0"/>
              <a:t>11/7/2025</a:t>
            </a:fld>
            <a:endParaRPr lang="en-US" dirty="0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397386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79" r:id="rId1"/>
    <p:sldLayoutId id="2147484380" r:id="rId2"/>
    <p:sldLayoutId id="2147484381" r:id="rId3"/>
    <p:sldLayoutId id="2147484382" r:id="rId4"/>
    <p:sldLayoutId id="2147484383" r:id="rId5"/>
    <p:sldLayoutId id="2147484384" r:id="rId6"/>
    <p:sldLayoutId id="2147484385" r:id="rId7"/>
    <p:sldLayoutId id="2147484386" r:id="rId8"/>
    <p:sldLayoutId id="2147484387" r:id="rId9"/>
    <p:sldLayoutId id="2147484388" r:id="rId10"/>
    <p:sldLayoutId id="2147484389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l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2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7" Type="http://schemas.openxmlformats.org/officeDocument/2006/relationships/image" Target="../media/image5.pn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ctrTitle"/>
          </p:nvPr>
        </p:nvSpPr>
        <p:spPr>
          <a:xfrm>
            <a:off x="1855177" y="1117599"/>
            <a:ext cx="8116200" cy="614485"/>
          </a:xfrm>
          <a:solidFill>
            <a:schemeClr val="bg1">
              <a:lumMod val="95000"/>
            </a:schemeClr>
          </a:solidFill>
        </p:spPr>
        <p:txBody>
          <a:bodyPr/>
          <a:lstStyle/>
          <a:p>
            <a:pPr algn="ctr"/>
            <a:r>
              <a:rPr lang="el-GR" sz="2000" b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  <a:t>ΜΟΝΑΔΑ ΔΙΑΣΦΑΛΙΣΗΣ ΠΟΙΟΤΗΤΑΣ ΠΑΝΕΠΙΣΤΗΜΙΟΥ ΘΕΣΣΑΛΙΑΣ</a:t>
            </a:r>
            <a:endParaRPr lang="el-GR" sz="2000" b="1" dirty="0">
              <a:solidFill>
                <a:schemeClr val="accent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anose="020B0502020202020204" pitchFamily="34" charset="0"/>
            </a:endParaRPr>
          </a:p>
        </p:txBody>
      </p:sp>
      <p:sp>
        <p:nvSpPr>
          <p:cNvPr id="3" name="Υπότιτλος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767739"/>
          </a:xfrm>
        </p:spPr>
        <p:txBody>
          <a:bodyPr>
            <a:normAutofit/>
          </a:bodyPr>
          <a:lstStyle/>
          <a:p>
            <a:pPr algn="ctr"/>
            <a:r>
              <a:rPr lang="el-GR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  <a:t>ΠΡΟΕΤΟΙΜΑΣΙΑ ΠΙΣΤΟΠΟΙΗΣΗΣ ΠΡΟΓΡΑΜΜΑΤΟΣ ΜΕΤΑΠΤΥΧΙΑΚΩΝ ΣΠΟΥΔΩΝ ΤΜΗΜΑΤΟΣ</a:t>
            </a:r>
            <a:endParaRPr lang="el-GR" dirty="0">
              <a:solidFill>
                <a:schemeClr val="accent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anose="020B0502020202020204" pitchFamily="34" charset="0"/>
            </a:endParaRPr>
          </a:p>
        </p:txBody>
      </p:sp>
      <p:pic>
        <p:nvPicPr>
          <p:cNvPr id="5" name="Εικόνα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5973" y="169930"/>
            <a:ext cx="1228027" cy="13678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96719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389577" cy="452560"/>
          </a:xfrm>
        </p:spPr>
        <p:txBody>
          <a:bodyPr>
            <a:normAutofit fontScale="90000"/>
          </a:bodyPr>
          <a:lstStyle/>
          <a:p>
            <a:r>
              <a:rPr lang="el-GR" sz="2800" b="1" dirty="0" smtClean="0">
                <a:solidFill>
                  <a:prstClr val="black"/>
                </a:solidFill>
              </a:rPr>
              <a:t>     Διαδικτυακή </a:t>
            </a:r>
            <a:r>
              <a:rPr lang="el-GR" sz="2800" b="1" dirty="0">
                <a:solidFill>
                  <a:prstClr val="black"/>
                </a:solidFill>
              </a:rPr>
              <a:t>διαδικασία πιστοποίησης ΠΜΣ</a:t>
            </a:r>
            <a:endParaRPr lang="el-GR" dirty="0"/>
          </a:p>
        </p:txBody>
      </p:sp>
      <p:graphicFrame>
        <p:nvGraphicFramePr>
          <p:cNvPr id="5" name="Διάγραμμα 4"/>
          <p:cNvGraphicFramePr/>
          <p:nvPr>
            <p:extLst>
              <p:ext uri="{D42A27DB-BD31-4B8C-83A1-F6EECF244321}">
                <p14:modId xmlns:p14="http://schemas.microsoft.com/office/powerpoint/2010/main" val="1444316010"/>
              </p:ext>
            </p:extLst>
          </p:nvPr>
        </p:nvGraphicFramePr>
        <p:xfrm>
          <a:off x="3109280" y="1529028"/>
          <a:ext cx="8598878" cy="512591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Επεξήγηση με κάτω βέλος 5"/>
          <p:cNvSpPr/>
          <p:nvPr/>
        </p:nvSpPr>
        <p:spPr>
          <a:xfrm>
            <a:off x="5599101" y="1017543"/>
            <a:ext cx="4334607" cy="435552"/>
          </a:xfrm>
          <a:prstGeom prst="downArrowCallout">
            <a:avLst/>
          </a:prstGeom>
          <a:solidFill>
            <a:schemeClr val="tx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sz="1600" b="1" dirty="0" smtClean="0"/>
              <a:t>Ενημέρωση ιστοσελίδας ΠΜΣ </a:t>
            </a:r>
            <a:r>
              <a:rPr lang="el-GR" b="1" dirty="0" smtClean="0"/>
              <a:t>:</a:t>
            </a:r>
            <a:endParaRPr lang="el-GR" b="1" dirty="0"/>
          </a:p>
        </p:txBody>
      </p:sp>
      <p:sp>
        <p:nvSpPr>
          <p:cNvPr id="7" name="Στρογγυλεμένο ορθογώνιο 6"/>
          <p:cNvSpPr/>
          <p:nvPr/>
        </p:nvSpPr>
        <p:spPr>
          <a:xfrm>
            <a:off x="439615" y="4961260"/>
            <a:ext cx="3102886" cy="1890346"/>
          </a:xfrm>
          <a:prstGeom prst="roundRect">
            <a:avLst/>
          </a:prstGeom>
          <a:solidFill>
            <a:schemeClr val="bg2">
              <a:lumMod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sz="16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Προετοιμασία βίντεο των χώρων, αιθουσών, εργαστηρίων και υποδομών </a:t>
            </a:r>
            <a:r>
              <a:rPr lang="el-GR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υποστήριξης του/των ΠΜΣ, με ευθύνη της ακαδημαϊκής μονάδας και του ΠΜΣ</a:t>
            </a:r>
            <a:endParaRPr lang="el-GR" sz="16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8" name="Εικόνα 7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78416" y="109160"/>
            <a:ext cx="749873" cy="908383"/>
          </a:xfrm>
          <a:prstGeom prst="rect">
            <a:avLst/>
          </a:prstGeom>
        </p:spPr>
      </p:pic>
      <p:sp>
        <p:nvSpPr>
          <p:cNvPr id="9" name="Θέση περιεχομένου 8"/>
          <p:cNvSpPr>
            <a:spLocks noGrp="1"/>
          </p:cNvSpPr>
          <p:nvPr>
            <p:ph idx="1"/>
          </p:nvPr>
        </p:nvSpPr>
        <p:spPr>
          <a:xfrm>
            <a:off x="178417" y="1017543"/>
            <a:ext cx="3866046" cy="3616003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l-GR" sz="1400" dirty="0" smtClean="0"/>
              <a:t>Η διαδικασία της πιστοποίησης γίνεται μέσω </a:t>
            </a:r>
            <a:r>
              <a:rPr lang="en-US" sz="1400" dirty="0" smtClean="0"/>
              <a:t>e-presence</a:t>
            </a:r>
            <a:r>
              <a:rPr lang="el-GR" sz="1400" dirty="0" smtClean="0"/>
              <a:t>, με τη δημιουργία συγκεκριμένων λογαριασμών  που αποστέλλονται από την ΜΟΔΙΠ στα </a:t>
            </a:r>
            <a:r>
              <a:rPr lang="en-US" sz="1400" dirty="0" smtClean="0"/>
              <a:t>mail </a:t>
            </a:r>
            <a:r>
              <a:rPr lang="el-GR" sz="1400" dirty="0" smtClean="0"/>
              <a:t>των </a:t>
            </a:r>
            <a:r>
              <a:rPr lang="el-GR" sz="1400" dirty="0" err="1" smtClean="0"/>
              <a:t>αξιολογητών</a:t>
            </a:r>
            <a:r>
              <a:rPr lang="el-GR" sz="1400" dirty="0" smtClean="0"/>
              <a:t> και με αυτό το λογαριασμό μπαίνουν σε όλες τις συνεδριάσεις. Για τους λογαριασμούς ενημερώνεται και ο τεχνικός πληροφορικής της μονάδας που έχει την ευθύνη των συνεδριάσεων και προγραμματίζει </a:t>
            </a:r>
            <a:r>
              <a:rPr lang="el-GR" sz="1400" dirty="0"/>
              <a:t>μια </a:t>
            </a:r>
            <a:r>
              <a:rPr lang="el-GR" sz="1400" dirty="0" smtClean="0"/>
              <a:t>δοκιμαστική σύνδεση με τους </a:t>
            </a:r>
            <a:r>
              <a:rPr lang="el-GR" sz="1400" dirty="0" err="1" smtClean="0"/>
              <a:t>αξιολογητές</a:t>
            </a:r>
            <a:r>
              <a:rPr lang="el-GR" sz="1400" dirty="0" smtClean="0"/>
              <a:t>  πριν τις επίσημες συνεδριάσεις, ώστε να επιβεβαιωθεί η λειτουργικότητα της σύνδεσης τους. Προτείνεται η διάρκεια της κάθε συνεδρίασης να μην  εξαντλείται στο όριο της  ώρας του προγράμματος, αλλά να δίνεται περιθώριο επιπλέον μισής ώρας για την λήξη της.</a:t>
            </a:r>
            <a:endParaRPr lang="el-GR" sz="1400" dirty="0"/>
          </a:p>
        </p:txBody>
      </p:sp>
    </p:spTree>
    <p:extLst>
      <p:ext uri="{BB962C8B-B14F-4D97-AF65-F5344CB8AC3E}">
        <p14:creationId xmlns:p14="http://schemas.microsoft.com/office/powerpoint/2010/main" val="236952117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516024"/>
          </a:xfrm>
        </p:spPr>
        <p:txBody>
          <a:bodyPr>
            <a:normAutofit/>
          </a:bodyPr>
          <a:lstStyle/>
          <a:p>
            <a:pPr algn="ctr"/>
            <a:r>
              <a:rPr lang="el-GR" sz="2800" b="1" dirty="0" smtClean="0">
                <a:solidFill>
                  <a:schemeClr val="accent2">
                    <a:lumMod val="75000"/>
                  </a:schemeClr>
                </a:solidFill>
              </a:rPr>
              <a:t>Επιτροπή πιστοποίησης -  Πρόγραμμα πιστοποίησης</a:t>
            </a:r>
            <a:endParaRPr lang="el-GR" sz="2800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>
          <a:xfrm>
            <a:off x="415636" y="1238596"/>
            <a:ext cx="10938165" cy="5104015"/>
          </a:xfrm>
        </p:spPr>
        <p:txBody>
          <a:bodyPr/>
          <a:lstStyle/>
          <a:p>
            <a:pPr marL="0" indent="0">
              <a:buNone/>
            </a:pPr>
            <a:r>
              <a:rPr lang="el-GR" sz="1600" dirty="0" smtClean="0">
                <a:solidFill>
                  <a:schemeClr val="accent2">
                    <a:lumMod val="75000"/>
                  </a:schemeClr>
                </a:solidFill>
              </a:rPr>
              <a:t>ΕΠΙΤΡΟΠΗ ΠΙΣΤΟΠΟΙΗΣΗΣ</a:t>
            </a:r>
          </a:p>
          <a:p>
            <a:r>
              <a:rPr lang="el-GR" sz="1400" dirty="0" smtClean="0"/>
              <a:t>Αποτελείται από Έλληνες καθηγητές του εξωτερικού. </a:t>
            </a:r>
          </a:p>
          <a:p>
            <a:r>
              <a:rPr lang="el-GR" sz="1400" dirty="0" smtClean="0"/>
              <a:t>Τα ονόματα των μελών της Επιτροπής πιστοποίησης αποστέλλονται από την ΜΟΔΙΠ στο ΠΜΣ, μόλις οριστικοποιηθούν από την ΕΘΑΑΕ.</a:t>
            </a:r>
          </a:p>
          <a:p>
            <a:pPr lvl="0" algn="just"/>
            <a:r>
              <a:rPr lang="el-GR" sz="1400" dirty="0"/>
              <a:t>Αν υπάρχει εμπλοκή </a:t>
            </a:r>
            <a:r>
              <a:rPr lang="el-GR" sz="1400" dirty="0" smtClean="0"/>
              <a:t>κάποιου μέλους της Επιτροπής </a:t>
            </a:r>
            <a:r>
              <a:rPr lang="el-GR" sz="1400" dirty="0"/>
              <a:t>με το </a:t>
            </a:r>
            <a:r>
              <a:rPr lang="el-GR" sz="1400" dirty="0" smtClean="0"/>
              <a:t>ΠΜΣ, </a:t>
            </a:r>
            <a:r>
              <a:rPr lang="el-GR" sz="1400" dirty="0"/>
              <a:t>αυτό δηλώνεται </a:t>
            </a:r>
            <a:r>
              <a:rPr lang="el-GR" sz="1400" dirty="0" smtClean="0"/>
              <a:t>εγκαίρως στη ΜΟΔΙΠ, </a:t>
            </a:r>
            <a:r>
              <a:rPr lang="el-GR" sz="1400" dirty="0"/>
              <a:t>ώστε να αντικατασταθεί λόγω σύγκρουσης συμφερόντων.</a:t>
            </a:r>
          </a:p>
          <a:p>
            <a:pPr marL="0" indent="0">
              <a:buNone/>
            </a:pPr>
            <a:endParaRPr lang="el-GR" sz="1600" dirty="0"/>
          </a:p>
          <a:p>
            <a:pPr marL="0" indent="0">
              <a:buNone/>
            </a:pPr>
            <a:r>
              <a:rPr lang="el-GR" sz="1600" dirty="0" smtClean="0">
                <a:solidFill>
                  <a:schemeClr val="accent2">
                    <a:lumMod val="75000"/>
                  </a:schemeClr>
                </a:solidFill>
              </a:rPr>
              <a:t>ΠΡΟΓΡΑΜΜΑ ΠΙΣΤΟΠΟΙΗΣΗΣ</a:t>
            </a:r>
            <a:endParaRPr lang="el-GR" sz="1600" dirty="0" smtClean="0"/>
          </a:p>
          <a:p>
            <a:pPr lvl="0" algn="just"/>
            <a:r>
              <a:rPr lang="el-GR" sz="1400" dirty="0"/>
              <a:t>Το πρόγραμμα συμπληρώνεται στα αγγλικά και αποστέλλεται πίσω στην ΜΟΔΙΠ σε μορφή </a:t>
            </a:r>
            <a:r>
              <a:rPr lang="en-US" sz="1400" dirty="0"/>
              <a:t>WORD</a:t>
            </a:r>
            <a:r>
              <a:rPr lang="el-GR" sz="1400" dirty="0"/>
              <a:t>, για ανάρτηση στην σχετική πλατφόρμα της ΕΘΑΑΕ. </a:t>
            </a:r>
          </a:p>
          <a:p>
            <a:pPr lvl="0" algn="just"/>
            <a:r>
              <a:rPr lang="el-GR" sz="1400" dirty="0"/>
              <a:t>Στο πρόγραμμα θα πρέπει να απεικονίζονται ονομαστικά οι συμμετέχοντες </a:t>
            </a:r>
            <a:r>
              <a:rPr lang="el-GR" sz="1400" b="1" dirty="0"/>
              <a:t>με την ιδιότητα ή τη βαθμίδα τους</a:t>
            </a:r>
            <a:r>
              <a:rPr lang="el-GR" sz="1400" dirty="0"/>
              <a:t> , το εξάμηνο σπουδών για τους εν ενεργεία φοιτητές και τον φορέα εργασίας για τους αποφοίτους</a:t>
            </a:r>
            <a:r>
              <a:rPr lang="el-GR" sz="1400" dirty="0" smtClean="0"/>
              <a:t>.</a:t>
            </a:r>
          </a:p>
          <a:p>
            <a:pPr lvl="0" algn="just"/>
            <a:r>
              <a:rPr lang="el-GR" sz="1400" dirty="0" smtClean="0"/>
              <a:t> </a:t>
            </a:r>
            <a:r>
              <a:rPr lang="el-GR" sz="1400" dirty="0"/>
              <a:t>Προτείνεται οι ομάδες να μην υπερβαίνουν  τα 10 άτομα, αλλά μπορούν να συμμετέχουν και λιγότερα άτομα (5-7), ώστε να υπάρχει χρόνος συζήτησης με την Επιτροπή.</a:t>
            </a:r>
          </a:p>
          <a:p>
            <a:pPr lvl="0" algn="just"/>
            <a:r>
              <a:rPr lang="el-GR" sz="1400" dirty="0"/>
              <a:t>Οι συμμετέχοντες σε μια ομάδα </a:t>
            </a:r>
            <a:r>
              <a:rPr lang="el-GR" sz="1400" b="1" dirty="0"/>
              <a:t>δεν μπορεί να εμφανίζονται ως συμμετέχοντες </a:t>
            </a:r>
            <a:r>
              <a:rPr lang="el-GR" sz="1400" dirty="0"/>
              <a:t>και σε άλλη ομάδα</a:t>
            </a:r>
            <a:r>
              <a:rPr lang="el-GR" sz="1400" dirty="0" smtClean="0"/>
              <a:t>.</a:t>
            </a:r>
          </a:p>
          <a:p>
            <a:pPr lvl="0" algn="just"/>
            <a:r>
              <a:rPr lang="el-GR" sz="1400" dirty="0"/>
              <a:t>Στο πρόγραμμα τηρείται αυστηρά η σειρά των συναντήσεων, που έχει δοθεί στο από την ΕΘΑΑΕ στο προσχέδιο. Αν χρειαστεί για πολύ σοβαρούς λόγους να αλλάξει κάτι στην σειρά ενημερώνεται εγκαίρως η ΕΘΑΑΕ. </a:t>
            </a:r>
          </a:p>
          <a:p>
            <a:endParaRPr lang="el-GR" sz="1600" dirty="0"/>
          </a:p>
          <a:p>
            <a:endParaRPr lang="el-GR" sz="1600" dirty="0" smtClean="0"/>
          </a:p>
          <a:p>
            <a:endParaRPr lang="el-GR" dirty="0"/>
          </a:p>
        </p:txBody>
      </p:sp>
      <p:pic>
        <p:nvPicPr>
          <p:cNvPr id="4" name="Εικόνα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5636" y="248233"/>
            <a:ext cx="749873" cy="9083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6269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756458" y="365126"/>
            <a:ext cx="10597342" cy="540962"/>
          </a:xfrm>
        </p:spPr>
        <p:txBody>
          <a:bodyPr>
            <a:normAutofit/>
          </a:bodyPr>
          <a:lstStyle/>
          <a:p>
            <a:pPr algn="ctr"/>
            <a:r>
              <a:rPr lang="el-GR" sz="1800" b="1" dirty="0" smtClean="0">
                <a:solidFill>
                  <a:schemeClr val="accent2">
                    <a:lumMod val="75000"/>
                  </a:schemeClr>
                </a:solidFill>
              </a:rPr>
              <a:t>Συναντήσεις Επιτροπής πιστοποίησης με επιμέρους ομάδες σύμφωνα με το πρόγραμμα</a:t>
            </a:r>
            <a:endParaRPr lang="el-GR" sz="1800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>
          <a:xfrm>
            <a:off x="382385" y="1072342"/>
            <a:ext cx="10971415" cy="5345083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l-GR" sz="2000" b="1" dirty="0">
                <a:solidFill>
                  <a:schemeClr val="accent2">
                    <a:lumMod val="75000"/>
                  </a:schemeClr>
                </a:solidFill>
              </a:rPr>
              <a:t>Αρχική συνάντηση </a:t>
            </a:r>
            <a:r>
              <a:rPr lang="el-GR" sz="2000" b="1" dirty="0" smtClean="0">
                <a:solidFill>
                  <a:schemeClr val="accent2">
                    <a:lumMod val="75000"/>
                  </a:schemeClr>
                </a:solidFill>
              </a:rPr>
              <a:t>με </a:t>
            </a:r>
            <a:r>
              <a:rPr lang="el-GR" sz="2000" dirty="0" smtClean="0">
                <a:solidFill>
                  <a:schemeClr val="accent2">
                    <a:lumMod val="75000"/>
                  </a:schemeClr>
                </a:solidFill>
              </a:rPr>
              <a:t>: </a:t>
            </a:r>
          </a:p>
          <a:p>
            <a:pPr marL="0" indent="0">
              <a:buNone/>
            </a:pPr>
            <a:r>
              <a:rPr lang="el-GR" sz="1400" b="1" i="1" dirty="0" smtClean="0">
                <a:solidFill>
                  <a:schemeClr val="accent2">
                    <a:lumMod val="75000"/>
                  </a:schemeClr>
                </a:solidFill>
              </a:rPr>
              <a:t>Πρόεδρο </a:t>
            </a:r>
            <a:r>
              <a:rPr lang="el-GR" sz="1400" b="1" i="1" dirty="0">
                <a:solidFill>
                  <a:schemeClr val="accent2">
                    <a:lumMod val="75000"/>
                  </a:schemeClr>
                </a:solidFill>
              </a:rPr>
              <a:t>Τμήματος, </a:t>
            </a:r>
            <a:r>
              <a:rPr lang="el-GR" sz="1400" b="1" i="1" dirty="0" smtClean="0">
                <a:solidFill>
                  <a:schemeClr val="accent2">
                    <a:lumMod val="75000"/>
                  </a:schemeClr>
                </a:solidFill>
              </a:rPr>
              <a:t>Διευθυντή/</a:t>
            </a:r>
            <a:r>
              <a:rPr lang="el-GR" sz="1400" b="1" i="1" dirty="0" err="1" smtClean="0">
                <a:solidFill>
                  <a:schemeClr val="accent2">
                    <a:lumMod val="75000"/>
                  </a:schemeClr>
                </a:solidFill>
              </a:rPr>
              <a:t>ές</a:t>
            </a:r>
            <a:r>
              <a:rPr lang="el-GR" sz="1400" b="1" i="1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el-GR" sz="1400" b="1" i="1" dirty="0">
                <a:solidFill>
                  <a:schemeClr val="accent2">
                    <a:lumMod val="75000"/>
                  </a:schemeClr>
                </a:solidFill>
              </a:rPr>
              <a:t>των ΠΜΣ, </a:t>
            </a:r>
            <a:r>
              <a:rPr lang="el-GR" sz="1400" b="1" i="1" dirty="0" smtClean="0">
                <a:solidFill>
                  <a:schemeClr val="accent2">
                    <a:lumMod val="75000"/>
                  </a:schemeClr>
                </a:solidFill>
              </a:rPr>
              <a:t>εκπρόσωπο </a:t>
            </a:r>
            <a:r>
              <a:rPr lang="el-GR" sz="1400" b="1" i="1" dirty="0">
                <a:solidFill>
                  <a:schemeClr val="accent2">
                    <a:lumMod val="75000"/>
                  </a:schemeClr>
                </a:solidFill>
              </a:rPr>
              <a:t>ΟΜΕΑ, </a:t>
            </a:r>
            <a:r>
              <a:rPr lang="el-GR" sz="1400" b="1" i="1" dirty="0" smtClean="0">
                <a:solidFill>
                  <a:schemeClr val="accent2">
                    <a:lumMod val="75000"/>
                  </a:schemeClr>
                </a:solidFill>
              </a:rPr>
              <a:t>εκπρόσωπο </a:t>
            </a:r>
            <a:r>
              <a:rPr lang="el-GR" sz="1400" b="1" i="1" dirty="0">
                <a:solidFill>
                  <a:schemeClr val="accent2">
                    <a:lumMod val="75000"/>
                  </a:schemeClr>
                </a:solidFill>
              </a:rPr>
              <a:t>Συντονιστικής Επιτροπής, </a:t>
            </a:r>
            <a:r>
              <a:rPr lang="el-GR" sz="1400" b="1" i="1" dirty="0" smtClean="0">
                <a:solidFill>
                  <a:schemeClr val="accent2">
                    <a:lumMod val="75000"/>
                  </a:schemeClr>
                </a:solidFill>
              </a:rPr>
              <a:t>ΜΟΔΙΠ</a:t>
            </a:r>
            <a:endParaRPr lang="el-GR" sz="2000" dirty="0">
              <a:solidFill>
                <a:schemeClr val="accent2">
                  <a:lumMod val="75000"/>
                </a:schemeClr>
              </a:solidFill>
            </a:endParaRPr>
          </a:p>
          <a:p>
            <a:pPr marL="0" indent="0">
              <a:buNone/>
            </a:pPr>
            <a:r>
              <a:rPr lang="el-GR" sz="1400" u="sng" dirty="0"/>
              <a:t>Π</a:t>
            </a:r>
            <a:r>
              <a:rPr lang="el-GR" sz="1400" u="sng" dirty="0" smtClean="0"/>
              <a:t>αρουσιάσεις :</a:t>
            </a:r>
          </a:p>
          <a:p>
            <a:pPr marL="457200" lvl="1" indent="0">
              <a:buNone/>
            </a:pPr>
            <a:r>
              <a:rPr lang="el-GR" sz="1400" b="1" dirty="0" smtClean="0">
                <a:solidFill>
                  <a:schemeClr val="accent2">
                    <a:lumMod val="75000"/>
                  </a:schemeClr>
                </a:solidFill>
              </a:rPr>
              <a:t>Πρόεδρος Τμήματος </a:t>
            </a:r>
            <a:r>
              <a:rPr lang="el-GR" sz="1200" i="1" dirty="0" smtClean="0"/>
              <a:t>Ολιγόλεπτη </a:t>
            </a:r>
            <a:r>
              <a:rPr lang="el-GR" sz="1200" i="1" dirty="0"/>
              <a:t>παρουσίαση του Τμήματος (5΄</a:t>
            </a:r>
            <a:r>
              <a:rPr lang="el-GR" sz="1200" i="1" dirty="0" smtClean="0"/>
              <a:t>):</a:t>
            </a:r>
            <a:endParaRPr lang="el-GR" sz="1400" b="1" dirty="0">
              <a:solidFill>
                <a:schemeClr val="accent2">
                  <a:lumMod val="75000"/>
                </a:schemeClr>
              </a:solidFill>
            </a:endParaRPr>
          </a:p>
          <a:p>
            <a:pPr lvl="0">
              <a:lnSpc>
                <a:spcPct val="100000"/>
              </a:lnSpc>
              <a:spcBef>
                <a:spcPts val="0"/>
              </a:spcBef>
            </a:pPr>
            <a:r>
              <a:rPr lang="el-GR" sz="1200" dirty="0" smtClean="0"/>
              <a:t>φυσιογνωμία , ίδρυση </a:t>
            </a:r>
            <a:r>
              <a:rPr lang="el-GR" sz="1200" dirty="0"/>
              <a:t>, </a:t>
            </a:r>
          </a:p>
          <a:p>
            <a:pPr lvl="0">
              <a:lnSpc>
                <a:spcPct val="100000"/>
              </a:lnSpc>
              <a:spcBef>
                <a:spcPts val="0"/>
              </a:spcBef>
            </a:pPr>
            <a:r>
              <a:rPr lang="el-GR" sz="1200" dirty="0"/>
              <a:t>αριθμό διδασκόντων, προσωπικού</a:t>
            </a:r>
          </a:p>
          <a:p>
            <a:pPr lvl="0">
              <a:lnSpc>
                <a:spcPct val="100000"/>
              </a:lnSpc>
              <a:spcBef>
                <a:spcPts val="0"/>
              </a:spcBef>
            </a:pPr>
            <a:r>
              <a:rPr lang="el-GR" sz="1200" dirty="0" smtClean="0"/>
              <a:t>Εργαστήρια, Ερευνητικό </a:t>
            </a:r>
            <a:r>
              <a:rPr lang="el-GR" sz="1200" dirty="0"/>
              <a:t>έργο και</a:t>
            </a:r>
          </a:p>
          <a:p>
            <a:pPr lvl="0">
              <a:lnSpc>
                <a:spcPct val="100000"/>
              </a:lnSpc>
              <a:spcBef>
                <a:spcPts val="0"/>
              </a:spcBef>
            </a:pPr>
            <a:r>
              <a:rPr lang="el-GR" sz="1200" dirty="0"/>
              <a:t>αναφορά στους τίτλους των ΠΜΣ που λειτουργούν στο </a:t>
            </a:r>
            <a:r>
              <a:rPr lang="el-GR" sz="1200" dirty="0" smtClean="0"/>
              <a:t>Τμήμα</a:t>
            </a:r>
            <a:endParaRPr lang="el-GR" sz="1600" dirty="0" smtClean="0"/>
          </a:p>
          <a:p>
            <a:pPr lvl="0">
              <a:lnSpc>
                <a:spcPct val="100000"/>
              </a:lnSpc>
              <a:spcBef>
                <a:spcPts val="0"/>
              </a:spcBef>
            </a:pPr>
            <a:endParaRPr lang="el-GR" sz="1600" dirty="0"/>
          </a:p>
          <a:p>
            <a:pPr marL="457200" lvl="1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l-GR" sz="1400" b="1" dirty="0">
                <a:solidFill>
                  <a:schemeClr val="accent2">
                    <a:lumMod val="75000"/>
                  </a:schemeClr>
                </a:solidFill>
              </a:rPr>
              <a:t>Διευθυντής </a:t>
            </a:r>
            <a:r>
              <a:rPr lang="el-GR" sz="1400" b="1" dirty="0" smtClean="0">
                <a:solidFill>
                  <a:schemeClr val="accent2">
                    <a:lumMod val="75000"/>
                  </a:schemeClr>
                </a:solidFill>
              </a:rPr>
              <a:t>ΠΜΣ </a:t>
            </a:r>
            <a:r>
              <a:rPr lang="el-GR" sz="1100" i="1" dirty="0" smtClean="0"/>
              <a:t>15΄-20΄ </a:t>
            </a:r>
            <a:r>
              <a:rPr lang="el-GR" sz="1100" i="1" dirty="0"/>
              <a:t>παρουσίαση του </a:t>
            </a:r>
            <a:r>
              <a:rPr lang="el-GR" sz="1100" i="1" dirty="0" smtClean="0"/>
              <a:t>ΠΜΣ για χρόνο συζήτησης</a:t>
            </a:r>
          </a:p>
          <a:p>
            <a:pPr marL="457200" lvl="1" indent="0">
              <a:lnSpc>
                <a:spcPct val="100000"/>
              </a:lnSpc>
              <a:spcBef>
                <a:spcPts val="0"/>
              </a:spcBef>
              <a:buNone/>
            </a:pPr>
            <a:endParaRPr lang="el-GR" sz="1100" u="sng" dirty="0" smtClean="0"/>
          </a:p>
          <a:p>
            <a:pPr marL="457200" lvl="1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l-GR" sz="1100" u="sng" dirty="0" smtClean="0"/>
              <a:t>Προτείνεται</a:t>
            </a:r>
            <a:r>
              <a:rPr lang="el-GR" sz="1100" dirty="0" smtClean="0"/>
              <a:t> σύνδεση </a:t>
            </a:r>
            <a:r>
              <a:rPr lang="el-GR" sz="1100" dirty="0"/>
              <a:t>των διαφανειών με τις αντίστοιχες ενότητες της Πρότασης πιστοποίησης αν είναι </a:t>
            </a:r>
            <a:r>
              <a:rPr lang="el-GR" sz="1100" dirty="0" smtClean="0"/>
              <a:t>δυνατόν.</a:t>
            </a:r>
            <a:endParaRPr lang="el-GR" sz="1100" dirty="0"/>
          </a:p>
          <a:p>
            <a:pPr marL="457200" lvl="1" indent="0">
              <a:lnSpc>
                <a:spcPct val="100000"/>
              </a:lnSpc>
              <a:spcBef>
                <a:spcPts val="0"/>
              </a:spcBef>
              <a:buNone/>
            </a:pPr>
            <a:endParaRPr lang="el-GR" sz="1100" i="1" dirty="0" smtClean="0"/>
          </a:p>
          <a:p>
            <a:pPr lvl="1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l-GR" sz="1100" dirty="0"/>
              <a:t>Αναφορά σε άλλα συναφή ΠΜΣ, διαφοροποίηση του ΠΜΣ από αυτά</a:t>
            </a:r>
          </a:p>
          <a:p>
            <a:pPr lvl="1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l-GR" sz="1100" dirty="0"/>
              <a:t>Ποια τα δυνατά σημεία, σε ποια σημεία πρέπει να εστιάσει στο μέλλον</a:t>
            </a:r>
          </a:p>
          <a:p>
            <a:pPr lvl="1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l-GR" sz="1100" dirty="0"/>
              <a:t>Ποια σημεία έχουν εντοπιστεί και χρήζουν βελτίωσης</a:t>
            </a:r>
          </a:p>
          <a:p>
            <a:pPr lvl="1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l-GR" sz="1100" dirty="0"/>
              <a:t>Πως οργανώνεται η εκπαιδευτική διαδικασία. </a:t>
            </a:r>
          </a:p>
          <a:p>
            <a:pPr lvl="1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l-GR" sz="1100" dirty="0"/>
              <a:t>Ποιες οι ερευνητικές συνεργασίες στο πλαίσιο του ΠΜΣ</a:t>
            </a:r>
          </a:p>
          <a:p>
            <a:pPr lvl="1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l-GR" sz="1100" dirty="0"/>
              <a:t>Πορεία αποφοίτων </a:t>
            </a:r>
          </a:p>
          <a:p>
            <a:pPr marL="457200" lvl="1" indent="0">
              <a:lnSpc>
                <a:spcPct val="100000"/>
              </a:lnSpc>
              <a:spcBef>
                <a:spcPts val="0"/>
              </a:spcBef>
              <a:buNone/>
            </a:pPr>
            <a:endParaRPr lang="el-GR" sz="1100" i="1" dirty="0"/>
          </a:p>
          <a:p>
            <a:pPr marL="457200" lvl="1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l-GR" sz="1100" u="sng" dirty="0"/>
              <a:t>Προτείνεται να υπάρχουν διαγράμματα με </a:t>
            </a:r>
            <a:r>
              <a:rPr lang="el-GR" sz="1100" dirty="0"/>
              <a:t>:</a:t>
            </a:r>
          </a:p>
          <a:p>
            <a:pPr lvl="1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q"/>
            </a:pPr>
            <a:r>
              <a:rPr lang="el-GR" sz="1100" i="1" dirty="0"/>
              <a:t>στοιχεία που αφορούν σε εισακτέους, συγκριτική πορεία στη διάρκεια πενταετίας ή λειτουργίας του ΠΜΣ</a:t>
            </a:r>
          </a:p>
          <a:p>
            <a:pPr lvl="1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q"/>
            </a:pPr>
            <a:r>
              <a:rPr lang="el-GR" sz="1100" i="1" dirty="0"/>
              <a:t>αποφοίτους και μέσο όρο βαθμολογίας, ιδίως των διπλωματικών εργασιών, </a:t>
            </a:r>
          </a:p>
          <a:p>
            <a:pPr lvl="1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q"/>
            </a:pPr>
            <a:r>
              <a:rPr lang="el-GR" sz="1100" i="1" dirty="0"/>
              <a:t>ποσοστό φοιτητών στην αξιολόγηση των μαθημάτων και μέσο όρο βαθμολογίας αξιολόγησης</a:t>
            </a:r>
          </a:p>
          <a:p>
            <a:pPr lvl="1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q"/>
            </a:pPr>
            <a:r>
              <a:rPr lang="el-GR" sz="1100" i="1" dirty="0"/>
              <a:t>Κινητικότητα φοιτητών/διδασκόντων</a:t>
            </a:r>
          </a:p>
          <a:p>
            <a:pPr lvl="1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q"/>
            </a:pPr>
            <a:r>
              <a:rPr lang="el-GR" sz="1100" i="1" dirty="0"/>
              <a:t>απορρόφηση αποφοίτων στην αγορά εργασίας</a:t>
            </a:r>
          </a:p>
          <a:p>
            <a:pPr lvl="1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q"/>
            </a:pPr>
            <a:r>
              <a:rPr lang="el-GR" sz="1100" i="1" dirty="0"/>
              <a:t>συνεργαζόμενους φορείς</a:t>
            </a:r>
          </a:p>
          <a:p>
            <a:pPr lvl="1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q"/>
            </a:pPr>
            <a:r>
              <a:rPr lang="el-GR" sz="1100" i="1" dirty="0"/>
              <a:t>συνεργαζόμενα Ιδρύματα για ERASMUS</a:t>
            </a:r>
          </a:p>
          <a:p>
            <a:pPr marL="457200" lvl="1" indent="0">
              <a:lnSpc>
                <a:spcPct val="100000"/>
              </a:lnSpc>
              <a:spcBef>
                <a:spcPts val="0"/>
              </a:spcBef>
              <a:buNone/>
            </a:pPr>
            <a:endParaRPr lang="el-GR" sz="1100" i="1" dirty="0"/>
          </a:p>
          <a:p>
            <a:pPr marL="457200" lvl="1" indent="0">
              <a:lnSpc>
                <a:spcPct val="100000"/>
              </a:lnSpc>
              <a:spcBef>
                <a:spcPts val="0"/>
              </a:spcBef>
              <a:buNone/>
            </a:pPr>
            <a:endParaRPr lang="el-GR" sz="1400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pic>
        <p:nvPicPr>
          <p:cNvPr id="4" name="Εικόνα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8285" y="181415"/>
            <a:ext cx="749873" cy="9083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970114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Δεξί βέλος 5"/>
          <p:cNvSpPr/>
          <p:nvPr/>
        </p:nvSpPr>
        <p:spPr>
          <a:xfrm>
            <a:off x="1521229" y="240972"/>
            <a:ext cx="6226233" cy="739930"/>
          </a:xfrm>
          <a:prstGeom prst="rightArrow">
            <a:avLst>
              <a:gd name="adj1" fmla="val 60000"/>
              <a:gd name="adj2" fmla="val 50000"/>
            </a:avLst>
          </a:prstGeom>
          <a:solidFill>
            <a:schemeClr val="accent2">
              <a:lumMod val="20000"/>
              <a:lumOff val="80000"/>
            </a:schemeClr>
          </a:solidFill>
        </p:spPr>
        <p:style>
          <a:lnRef idx="0">
            <a:schemeClr val="accent1">
              <a:tint val="60000"/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6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el-GR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Σημεία που εστιάζει η Επιτροπή πιστοποίησης</a:t>
            </a:r>
            <a:endParaRPr lang="el-GR" dirty="0"/>
          </a:p>
        </p:txBody>
      </p:sp>
      <p:sp>
        <p:nvSpPr>
          <p:cNvPr id="11" name="Θέση περιεχομένου 2"/>
          <p:cNvSpPr txBox="1">
            <a:spLocks/>
          </p:cNvSpPr>
          <p:nvPr/>
        </p:nvSpPr>
        <p:spPr>
          <a:xfrm>
            <a:off x="573578" y="980902"/>
            <a:ext cx="11269660" cy="576279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l-GR" sz="1400" dirty="0" smtClean="0"/>
          </a:p>
          <a:p>
            <a:r>
              <a:rPr lang="el-GR" sz="1400" dirty="0"/>
              <a:t>Αριθμός των ΠΜΣ που υλοποιεί το </a:t>
            </a:r>
            <a:r>
              <a:rPr lang="el-GR" sz="1400" dirty="0" smtClean="0"/>
              <a:t>τμήμα</a:t>
            </a:r>
          </a:p>
          <a:p>
            <a:r>
              <a:rPr lang="el-GR" sz="1400" dirty="0"/>
              <a:t>Ποια η προστιθέμενη αξία του ΠΜΣ; Ποια η διαφοροποίηση του σε σχέση με άλλα συναφή ή το ΠΠΣ;</a:t>
            </a:r>
          </a:p>
          <a:p>
            <a:r>
              <a:rPr lang="el-GR" sz="1400" dirty="0"/>
              <a:t>Ποιος ο προσανατολισμός του (εκπαιδευτικός, ερευνητικός, επαγγελματικός) Ποια η στρατηγική του ΠΜΣ για το μέλλον;</a:t>
            </a:r>
          </a:p>
          <a:p>
            <a:r>
              <a:rPr lang="el-GR" sz="1400" dirty="0"/>
              <a:t>Πόσες πιστωτικές μονάδες έχει το ΠΜΣ; Θεωρείτε ότι τα 60 ECTS μπορούν να δικαιολογούν μεταπτυχιακό τίτλο;</a:t>
            </a:r>
          </a:p>
          <a:p>
            <a:r>
              <a:rPr lang="el-GR" sz="1400" dirty="0"/>
              <a:t>Υπάρχει μάθημα ερευνητικής Μεθοδολογίας Research </a:t>
            </a:r>
            <a:r>
              <a:rPr lang="el-GR" sz="1400" dirty="0" err="1"/>
              <a:t>Method</a:t>
            </a:r>
            <a:r>
              <a:rPr lang="el-GR" sz="1400" dirty="0"/>
              <a:t>;</a:t>
            </a:r>
          </a:p>
          <a:p>
            <a:r>
              <a:rPr lang="el-GR" sz="1400" dirty="0"/>
              <a:t>Δυνατότητα εργασιακής εμπειρίας/ πρακτικής άσκησης των φοιτητών</a:t>
            </a:r>
          </a:p>
          <a:p>
            <a:r>
              <a:rPr lang="el-GR" sz="1400" dirty="0"/>
              <a:t>Γιατί δεν υπάρχει διπλωματική </a:t>
            </a:r>
            <a:r>
              <a:rPr lang="el-GR" sz="1400" dirty="0" smtClean="0"/>
              <a:t>εργασία; </a:t>
            </a:r>
            <a:r>
              <a:rPr lang="el-GR" sz="1400" dirty="0"/>
              <a:t>Βιβλιογραφικές διπλωματικές εργασίες - Πως δικαιολογείται αυτό σε ένα ερευνητικό ΠΜΣ</a:t>
            </a:r>
            <a:r>
              <a:rPr lang="el-GR" sz="1400" dirty="0" smtClean="0"/>
              <a:t>;</a:t>
            </a:r>
            <a:endParaRPr lang="en-US" sz="1400" dirty="0" smtClean="0"/>
          </a:p>
          <a:p>
            <a:r>
              <a:rPr lang="el-GR" sz="1400" dirty="0" smtClean="0"/>
              <a:t>Μαθησιακά </a:t>
            </a:r>
            <a:r>
              <a:rPr lang="el-GR" sz="1400" dirty="0"/>
              <a:t>αποτελέσματα - είναι επιπέδου 7; </a:t>
            </a:r>
          </a:p>
          <a:p>
            <a:r>
              <a:rPr lang="el-GR" sz="1400" dirty="0" smtClean="0"/>
              <a:t>Εργαστηριακά </a:t>
            </a:r>
            <a:r>
              <a:rPr lang="el-GR" sz="1400" dirty="0"/>
              <a:t>μαθήματα-εξ </a:t>
            </a:r>
            <a:r>
              <a:rPr lang="el-GR" sz="1400" dirty="0" smtClean="0"/>
              <a:t>αποστάσεως , πως; </a:t>
            </a:r>
          </a:p>
          <a:p>
            <a:r>
              <a:rPr lang="el-GR" sz="1400" dirty="0" smtClean="0"/>
              <a:t>Διαδικασία εξετάσεις- </a:t>
            </a:r>
            <a:r>
              <a:rPr lang="el-GR" sz="1400" dirty="0"/>
              <a:t>εξ αποστάσεως; </a:t>
            </a:r>
            <a:r>
              <a:rPr lang="el-GR" sz="1400" dirty="0" smtClean="0"/>
              <a:t>Πως διασφαλίζεται η διαδικασία;</a:t>
            </a:r>
            <a:endParaRPr lang="el-GR" sz="1400" dirty="0" smtClean="0"/>
          </a:p>
          <a:p>
            <a:r>
              <a:rPr lang="el-GR" sz="1400" dirty="0">
                <a:solidFill>
                  <a:prstClr val="black"/>
                </a:solidFill>
              </a:rPr>
              <a:t>Α</a:t>
            </a:r>
            <a:r>
              <a:rPr lang="el-GR" sz="1400" dirty="0" smtClean="0">
                <a:solidFill>
                  <a:prstClr val="black"/>
                </a:solidFill>
              </a:rPr>
              <a:t>πασχόληση </a:t>
            </a:r>
            <a:r>
              <a:rPr lang="el-GR" sz="1400" dirty="0">
                <a:solidFill>
                  <a:prstClr val="black"/>
                </a:solidFill>
              </a:rPr>
              <a:t>του διδακτικού προσωπικού για την κάλυψη των αναγκών , μέγιστη-ελάχιστη απασχόληση</a:t>
            </a:r>
            <a:endParaRPr lang="el-GR" sz="1400" dirty="0"/>
          </a:p>
          <a:p>
            <a:r>
              <a:rPr lang="el-GR" sz="1400" dirty="0"/>
              <a:t>Αμοιβή διδασκόντων- Προοπτικές ανάπτυξης του </a:t>
            </a:r>
            <a:r>
              <a:rPr lang="el-GR" sz="1400" dirty="0" smtClean="0"/>
              <a:t>προσωπικού</a:t>
            </a:r>
          </a:p>
          <a:p>
            <a:r>
              <a:rPr lang="el-GR" sz="1400" dirty="0" smtClean="0"/>
              <a:t>Εξωστρέφεια – Διεθνοποίηση ΠΜΣ, διαδικασίες</a:t>
            </a:r>
            <a:endParaRPr lang="el-GR" sz="1400" dirty="0"/>
          </a:p>
          <a:p>
            <a:r>
              <a:rPr lang="el-GR" sz="1400" dirty="0"/>
              <a:t>Κινητικότητα  φοιτητών , διδακτικού προσωπικού</a:t>
            </a:r>
          </a:p>
          <a:p>
            <a:r>
              <a:rPr lang="el-GR" sz="1400" dirty="0"/>
              <a:t>Υπάρχει </a:t>
            </a:r>
            <a:r>
              <a:rPr lang="el-GR" sz="1400" dirty="0" err="1"/>
              <a:t>advisory</a:t>
            </a:r>
            <a:r>
              <a:rPr lang="el-GR" sz="1400" dirty="0"/>
              <a:t> </a:t>
            </a:r>
            <a:r>
              <a:rPr lang="el-GR" sz="1400" dirty="0" err="1"/>
              <a:t>board</a:t>
            </a:r>
            <a:r>
              <a:rPr lang="el-GR" sz="1400" dirty="0"/>
              <a:t>; Ποιες είναι οι πηγές αναθεώρησης του ΠΜΣ;</a:t>
            </a:r>
          </a:p>
          <a:p>
            <a:r>
              <a:rPr lang="el-GR" sz="1400" dirty="0"/>
              <a:t>Υπάρχουν συνέργειες μεταξύ των ΠΜΣ του Τμήματος ή του Ιδρύματος </a:t>
            </a:r>
          </a:p>
          <a:p>
            <a:r>
              <a:rPr lang="el-GR" sz="1400" dirty="0"/>
              <a:t>Παρακολούθηση αποφοίτων του ΠΜΣ; Συμβολή τους στην αναθεώρηση του προγράμματος</a:t>
            </a:r>
          </a:p>
          <a:p>
            <a:r>
              <a:rPr lang="el-GR" sz="1400" dirty="0"/>
              <a:t>Χαμηλό ποσοστό αξιολόγησης μαθημάτων - Αξιοποίηση των αποτελεσμάτων αξιολόγησης</a:t>
            </a:r>
          </a:p>
          <a:p>
            <a:endParaRPr lang="el-GR" sz="1400" dirty="0"/>
          </a:p>
          <a:p>
            <a:pPr marL="0" indent="0">
              <a:buFont typeface="Arial" panose="020B0604020202020204" pitchFamily="34" charset="0"/>
              <a:buNone/>
            </a:pPr>
            <a:endParaRPr lang="el-GR" sz="1400" dirty="0"/>
          </a:p>
        </p:txBody>
      </p:sp>
      <p:pic>
        <p:nvPicPr>
          <p:cNvPr id="2" name="Εικόνα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1434" y="72519"/>
            <a:ext cx="755970" cy="9083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849817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011508" cy="857006"/>
          </a:xfrm>
          <a:solidFill>
            <a:schemeClr val="accent2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el-GR" sz="2000" b="1" dirty="0" smtClean="0">
                <a:solidFill>
                  <a:schemeClr val="accent2">
                    <a:lumMod val="75000"/>
                  </a:schemeClr>
                </a:solidFill>
              </a:rPr>
              <a:t>2</a:t>
            </a:r>
            <a:r>
              <a:rPr lang="el-GR" sz="2000" b="1" baseline="30000" dirty="0" smtClean="0">
                <a:solidFill>
                  <a:schemeClr val="accent2">
                    <a:lumMod val="75000"/>
                  </a:schemeClr>
                </a:solidFill>
              </a:rPr>
              <a:t>η</a:t>
            </a:r>
            <a:r>
              <a:rPr lang="el-GR" sz="2000" b="1" dirty="0" smtClean="0">
                <a:solidFill>
                  <a:schemeClr val="accent2">
                    <a:lumMod val="75000"/>
                  </a:schemeClr>
                </a:solidFill>
              </a:rPr>
              <a:t> Συνάντηση </a:t>
            </a:r>
            <a:endParaRPr lang="el-GR" sz="1800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>
          <a:xfrm>
            <a:off x="838200" y="1825624"/>
            <a:ext cx="10515600" cy="3502513"/>
          </a:xfrm>
        </p:spPr>
        <p:txBody>
          <a:bodyPr>
            <a:normAutofit/>
          </a:bodyPr>
          <a:lstStyle/>
          <a:p>
            <a:r>
              <a:rPr lang="en-US" sz="2000" i="1" dirty="0"/>
              <a:t>On-line tour: classrooms, lecture halls, libraries laboratories, and other facilities related to the two PSP. Discussion </a:t>
            </a:r>
            <a:r>
              <a:rPr lang="en-US" sz="2000" i="1" dirty="0" smtClean="0"/>
              <a:t>about </a:t>
            </a:r>
            <a:r>
              <a:rPr lang="en-US" sz="2000" i="1" dirty="0"/>
              <a:t>the facilities presented in the video produced for this </a:t>
            </a:r>
            <a:r>
              <a:rPr lang="en-US" sz="2000" i="1" dirty="0" smtClean="0"/>
              <a:t>purpose</a:t>
            </a:r>
            <a:endParaRPr lang="el-GR" sz="2000" i="1" dirty="0"/>
          </a:p>
          <a:p>
            <a:r>
              <a:rPr lang="en-US" sz="2000" i="1" dirty="0"/>
              <a:t>EEAP, administrative staff members, teaching staff members of both </a:t>
            </a:r>
            <a:r>
              <a:rPr lang="en-US" sz="2000" i="1" dirty="0" smtClean="0"/>
              <a:t>PSP</a:t>
            </a:r>
            <a:endParaRPr lang="el-GR" sz="2000" i="1" dirty="0" smtClean="0"/>
          </a:p>
          <a:p>
            <a:pPr marL="0" indent="0">
              <a:buNone/>
            </a:pPr>
            <a:endParaRPr lang="el-GR" sz="2000" dirty="0" smtClean="0"/>
          </a:p>
          <a:p>
            <a:r>
              <a:rPr lang="el-GR" sz="2000" dirty="0" smtClean="0"/>
              <a:t> Προετοιμασία σχετικού βίντεο με τις εγκαταστάσεις που χρησιμοποιούνται από τα ΠΜΣ, αίθουσες εργαστήρια, χώροι υποστήριξης, βιβλιοθήκη κλπ.</a:t>
            </a:r>
          </a:p>
          <a:p>
            <a:r>
              <a:rPr lang="el-GR" sz="2000" dirty="0" smtClean="0"/>
              <a:t>Στη συνάντηση αυτή μπορούν να συμμετέχουν άτομα από τη διοικητική υποστήριξη του ΠΜΣ, καθώς και διδάσκοντες ΕΔΙΠ, ΕΤΕΠ.</a:t>
            </a:r>
          </a:p>
        </p:txBody>
      </p:sp>
      <p:pic>
        <p:nvPicPr>
          <p:cNvPr id="4" name="Εικόνα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339437"/>
            <a:ext cx="755970" cy="9083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701256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>
          <a:xfrm>
            <a:off x="432263" y="399011"/>
            <a:ext cx="11396748" cy="6267796"/>
          </a:xfrm>
        </p:spPr>
        <p:txBody>
          <a:bodyPr/>
          <a:lstStyle/>
          <a:p>
            <a:pPr marL="0" lvl="0" indent="0">
              <a:buNone/>
            </a:pPr>
            <a:r>
              <a:rPr lang="el-GR" sz="2000" b="1" dirty="0" smtClean="0">
                <a:solidFill>
                  <a:schemeClr val="accent2">
                    <a:lumMod val="75000"/>
                  </a:schemeClr>
                </a:solidFill>
              </a:rPr>
              <a:t>	3η </a:t>
            </a:r>
            <a:r>
              <a:rPr lang="el-GR" sz="2000" b="1" dirty="0">
                <a:solidFill>
                  <a:schemeClr val="accent2">
                    <a:lumMod val="75000"/>
                  </a:schemeClr>
                </a:solidFill>
              </a:rPr>
              <a:t>συνάντηση : Διδακτικό προσωπικό του </a:t>
            </a:r>
            <a:r>
              <a:rPr lang="el-GR" sz="2000" b="1" dirty="0" smtClean="0">
                <a:solidFill>
                  <a:schemeClr val="accent2">
                    <a:lumMod val="75000"/>
                  </a:schemeClr>
                </a:solidFill>
              </a:rPr>
              <a:t>ΠΜΣ</a:t>
            </a:r>
            <a:endParaRPr lang="el-GR" dirty="0"/>
          </a:p>
          <a:p>
            <a:endParaRPr lang="el-GR" dirty="0"/>
          </a:p>
        </p:txBody>
      </p:sp>
      <p:sp>
        <p:nvSpPr>
          <p:cNvPr id="4" name="Δεξί βέλος 3"/>
          <p:cNvSpPr/>
          <p:nvPr/>
        </p:nvSpPr>
        <p:spPr>
          <a:xfrm>
            <a:off x="1458929" y="664921"/>
            <a:ext cx="6606283" cy="739930"/>
          </a:xfrm>
          <a:prstGeom prst="rightArrow">
            <a:avLst>
              <a:gd name="adj1" fmla="val 60000"/>
              <a:gd name="adj2" fmla="val 50000"/>
            </a:avLst>
          </a:prstGeom>
          <a:solidFill>
            <a:schemeClr val="accent2">
              <a:lumMod val="20000"/>
              <a:lumOff val="80000"/>
            </a:schemeClr>
          </a:solidFill>
        </p:spPr>
        <p:style>
          <a:lnRef idx="0">
            <a:schemeClr val="accent1">
              <a:tint val="60000"/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6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el-GR" dirty="0" smtClean="0">
                <a:ln w="0"/>
                <a:solidFill>
                  <a:schemeClr val="accent2">
                    <a:lumMod val="50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Σημεία που εστιάζει η Επιτροπή πιστοποίησης</a:t>
            </a:r>
            <a:endParaRPr lang="el-GR" dirty="0">
              <a:solidFill>
                <a:schemeClr val="accent2">
                  <a:lumMod val="50000"/>
                </a:schemeClr>
              </a:solidFill>
            </a:endParaRPr>
          </a:p>
        </p:txBody>
      </p:sp>
      <p:grpSp>
        <p:nvGrpSpPr>
          <p:cNvPr id="5" name="Ομάδα 4"/>
          <p:cNvGrpSpPr/>
          <p:nvPr/>
        </p:nvGrpSpPr>
        <p:grpSpPr>
          <a:xfrm>
            <a:off x="507076" y="1404851"/>
            <a:ext cx="10224656" cy="5145578"/>
            <a:chOff x="5580634" y="368737"/>
            <a:chExt cx="6134763" cy="5716078"/>
          </a:xfrm>
        </p:grpSpPr>
        <p:sp>
          <p:nvSpPr>
            <p:cNvPr id="6" name="Στρογγυλεμένο ορθογώνιο 5"/>
            <p:cNvSpPr/>
            <p:nvPr/>
          </p:nvSpPr>
          <p:spPr>
            <a:xfrm>
              <a:off x="5580634" y="368737"/>
              <a:ext cx="6134763" cy="5716078"/>
            </a:xfrm>
            <a:prstGeom prst="roundRect">
              <a:avLst>
                <a:gd name="adj" fmla="val 10000"/>
              </a:avLst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7" name="Στρογγυλεμένο ορθογώνιο 4"/>
            <p:cNvSpPr txBox="1"/>
            <p:nvPr/>
          </p:nvSpPr>
          <p:spPr>
            <a:xfrm>
              <a:off x="5748052" y="536155"/>
              <a:ext cx="5799927" cy="5381242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72390" tIns="72390" rIns="72390" bIns="72390" numCol="1" spcCol="1270" anchor="t" anchorCtr="0">
              <a:noAutofit/>
            </a:bodyPr>
            <a:lstStyle/>
            <a:p>
              <a:pPr lvl="0" algn="l" defTabSz="80010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l-GR" sz="1900" kern="1200" dirty="0" smtClean="0">
                  <a:solidFill>
                    <a:schemeClr val="tx1"/>
                  </a:solidFill>
                </a:rPr>
                <a:t> 	</a:t>
              </a:r>
              <a:r>
                <a:rPr lang="el-GR" sz="1600" b="1" kern="1200" dirty="0" smtClean="0">
                  <a:solidFill>
                    <a:schemeClr val="accent2">
                      <a:lumMod val="75000"/>
                    </a:schemeClr>
                  </a:solidFill>
                </a:rPr>
                <a:t>ΔΙΔΑΚΤΙΚΟ ΕΡΓΟ</a:t>
              </a:r>
              <a:endParaRPr lang="el-GR" sz="1600" b="1" kern="1200" dirty="0">
                <a:solidFill>
                  <a:schemeClr val="accent2">
                    <a:lumMod val="75000"/>
                  </a:schemeClr>
                </a:solidFill>
              </a:endParaRPr>
            </a:p>
            <a:p>
              <a:pPr marL="114300" marR="0" lvl="1" indent="0" algn="l" defTabSz="6223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15000"/>
                </a:spcAft>
                <a:buClrTx/>
                <a:buSzTx/>
                <a:buFontTx/>
                <a:buChar char="••"/>
                <a:tabLst/>
                <a:defRPr/>
              </a:pPr>
              <a:r>
                <a:rPr lang="el-GR" sz="1500" i="0" kern="1200" dirty="0" smtClean="0">
                  <a:solidFill>
                    <a:schemeClr val="accent2">
                      <a:lumMod val="50000"/>
                    </a:schemeClr>
                  </a:solidFill>
                  <a:latin typeface="Calibri" panose="020F0502020204030204" pitchFamily="34" charset="0"/>
                  <a:ea typeface="SimSun" panose="02010600030101010101" pitchFamily="2" charset="-122"/>
                  <a:cs typeface="Calibri" panose="020F0502020204030204" pitchFamily="34" charset="0"/>
                </a:rPr>
                <a:t>Εφαρμοζόμενα μέσα και μέθοδοι διδασκαλίας και αξιολόγησης</a:t>
              </a:r>
            </a:p>
            <a:p>
              <a:pPr marL="114300" marR="0" lvl="1" indent="0" algn="l" defTabSz="6223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15000"/>
                </a:spcAft>
                <a:buClrTx/>
                <a:buSzTx/>
                <a:buFontTx/>
                <a:buChar char="••"/>
                <a:tabLst/>
                <a:defRPr/>
              </a:pPr>
              <a:r>
                <a:rPr lang="el-GR" sz="1500" i="0" kern="1200" dirty="0" smtClean="0">
                  <a:solidFill>
                    <a:schemeClr val="accent2">
                      <a:lumMod val="50000"/>
                    </a:schemeClr>
                  </a:solidFill>
                  <a:latin typeface="Calibri" panose="020F0502020204030204" pitchFamily="34" charset="0"/>
                  <a:ea typeface="SimSun" panose="02010600030101010101" pitchFamily="2" charset="-122"/>
                  <a:cs typeface="Calibri" panose="020F0502020204030204" pitchFamily="34" charset="0"/>
                </a:rPr>
                <a:t>Θεσμός ακαδημαϊκού συμβούλου, συναντήσεις με φοιτητές</a:t>
              </a:r>
              <a:endParaRPr lang="el-GR" sz="1500" i="0" kern="1200" dirty="0" smtClean="0">
                <a:solidFill>
                  <a:schemeClr val="accent2">
                    <a:lumMod val="50000"/>
                  </a:schemeClr>
                </a:solidFill>
              </a:endParaRPr>
            </a:p>
            <a:p>
              <a:pPr marL="114300" lvl="1" indent="0" algn="l" defTabSz="622300" rtl="0">
                <a:lnSpc>
                  <a:spcPct val="10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r>
                <a:rPr lang="el-GR" sz="1500" kern="1200" dirty="0" smtClean="0">
                  <a:solidFill>
                    <a:schemeClr val="accent2">
                      <a:lumMod val="50000"/>
                    </a:schemeClr>
                  </a:solidFill>
                </a:rPr>
                <a:t>Περιγραφή διαδικασίας για την επιλογή των θεμάτων των διπλωματικών εργασιών και της διαδικασίας που ακολουθούν οι φοιτητές για να τις επιλέξουν.</a:t>
              </a:r>
              <a:r>
                <a:rPr lang="el-GR" sz="1500" i="1" kern="1200" dirty="0" smtClean="0">
                  <a:solidFill>
                    <a:schemeClr val="accent2">
                      <a:lumMod val="50000"/>
                    </a:schemeClr>
                  </a:solidFill>
                  <a:latin typeface="Calibri" panose="020F0502020204030204" pitchFamily="34" charset="0"/>
                  <a:ea typeface="SimSun" panose="02010600030101010101" pitchFamily="2" charset="-122"/>
                  <a:cs typeface="Calibri" panose="020F0502020204030204" pitchFamily="34" charset="0"/>
                </a:rPr>
                <a:t> </a:t>
              </a:r>
              <a:r>
                <a:rPr lang="el-GR" sz="1500" i="0" kern="1200" dirty="0" smtClean="0">
                  <a:solidFill>
                    <a:schemeClr val="accent2">
                      <a:lumMod val="50000"/>
                    </a:schemeClr>
                  </a:solidFill>
                  <a:latin typeface="Calibri" panose="020F0502020204030204" pitchFamily="34" charset="0"/>
                  <a:ea typeface="SimSun" panose="02010600030101010101" pitchFamily="2" charset="-122"/>
                  <a:cs typeface="Calibri" panose="020F0502020204030204" pitchFamily="34" charset="0"/>
                </a:rPr>
                <a:t>Πως διασφαλίζεται τη διαφάνεια στη διαδικασία ανάθεσης και εξέτασης της  διπλωματικής εργασίας;</a:t>
              </a:r>
              <a:endParaRPr lang="el-GR" sz="1500" i="0" kern="12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pPr marL="114300" lvl="1" indent="0" algn="l" defTabSz="622300" rtl="0">
                <a:lnSpc>
                  <a:spcPct val="10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r>
                <a:rPr lang="el-GR" sz="1500" i="0" kern="1200" dirty="0" smtClean="0">
                  <a:solidFill>
                    <a:schemeClr val="accent2">
                      <a:lumMod val="50000"/>
                    </a:schemeClr>
                  </a:solidFill>
                </a:rPr>
                <a:t>Αξιολόγηση μαθημάτων από φοιτητές, αξιοποίηση αποτελεσμάτων</a:t>
              </a:r>
              <a:endParaRPr lang="el-GR" sz="15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pPr marL="114300" lvl="1" indent="0" algn="l" defTabSz="622300" rtl="0">
                <a:lnSpc>
                  <a:spcPct val="10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r>
                <a:rPr lang="el-GR" sz="1500" kern="1200" dirty="0" smtClean="0">
                  <a:solidFill>
                    <a:schemeClr val="accent2">
                      <a:lumMod val="50000"/>
                    </a:schemeClr>
                  </a:solidFill>
                </a:rPr>
                <a:t>Φόρτος εργασίας ελάχιστη- μέγιστη απασχόληση για τη διασφάλιση των μαθησιακών αποτελεσμάτων, </a:t>
              </a:r>
            </a:p>
            <a:p>
              <a:pPr marL="0" marR="0" lvl="1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Char char="••"/>
                <a:tabLst/>
                <a:defRPr/>
              </a:pPr>
              <a:endParaRPr lang="el-GR" sz="1500" kern="1200" dirty="0" smtClean="0">
                <a:solidFill>
                  <a:schemeClr val="accent2">
                    <a:lumMod val="50000"/>
                  </a:schemeClr>
                </a:solidFill>
              </a:endParaRPr>
            </a:p>
            <a:p>
              <a:pPr marL="0" marR="0" lvl="1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tabLst/>
                <a:defRPr/>
              </a:pPr>
              <a:r>
                <a:rPr lang="el-GR" sz="1500" kern="1200" dirty="0" smtClean="0">
                  <a:solidFill>
                    <a:schemeClr val="accent2">
                      <a:lumMod val="75000"/>
                    </a:schemeClr>
                  </a:solidFill>
                </a:rPr>
                <a:t>	</a:t>
              </a:r>
              <a:r>
                <a:rPr lang="el-GR" sz="1500" b="1" kern="1200" dirty="0" smtClean="0">
                  <a:solidFill>
                    <a:schemeClr val="accent2">
                      <a:lumMod val="75000"/>
                    </a:schemeClr>
                  </a:solidFill>
                </a:rPr>
                <a:t>ΙΚΑΝΟΠΟΙΗΣΗ</a:t>
              </a:r>
            </a:p>
            <a:p>
              <a:pPr marL="0" marR="0" lvl="1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tabLst/>
                <a:defRPr/>
              </a:pPr>
              <a:endParaRPr lang="el-GR" sz="1500" b="1" kern="1200" dirty="0" smtClean="0">
                <a:solidFill>
                  <a:schemeClr val="accent2">
                    <a:lumMod val="75000"/>
                  </a:schemeClr>
                </a:solidFill>
              </a:endParaRPr>
            </a:p>
            <a:p>
              <a:pPr marL="0" marR="0" lvl="1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Char char="••"/>
                <a:tabLst/>
                <a:defRPr/>
              </a:pPr>
              <a:r>
                <a:rPr lang="el-GR" sz="1500" kern="1200" dirty="0" smtClean="0">
                  <a:solidFill>
                    <a:schemeClr val="accent2">
                      <a:lumMod val="50000"/>
                    </a:schemeClr>
                  </a:solidFill>
                </a:rPr>
                <a:t>Ευκαιρίες επαγγελματικής εξέλιξης, κινητικότητας του προσωπικού</a:t>
              </a:r>
            </a:p>
            <a:p>
              <a:pPr marL="0" marR="0" lvl="1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Char char="••"/>
                <a:tabLst/>
                <a:defRPr/>
              </a:pPr>
              <a:r>
                <a:rPr lang="el-GR" sz="1500" kern="1200" dirty="0" smtClean="0">
                  <a:solidFill>
                    <a:schemeClr val="accent2">
                      <a:lumMod val="50000"/>
                    </a:schemeClr>
                  </a:solidFill>
                </a:rPr>
                <a:t>Συμμετοχή του διδακτικού προσωπικού σε εφαρμοσμένη έρευνα, έργα και ερευνητικές δραστηριότητες που σχετίζονται άμεσα με το πρόγραμμα</a:t>
              </a:r>
              <a:endParaRPr lang="el-GR" sz="15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pPr marL="0" marR="0" lvl="1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Char char="••"/>
                <a:tabLst/>
                <a:defRPr/>
              </a:pPr>
              <a:r>
                <a:rPr lang="el-GR" sz="1500" i="0" kern="1200" dirty="0" smtClean="0">
                  <a:solidFill>
                    <a:schemeClr val="accent2">
                      <a:lumMod val="50000"/>
                    </a:schemeClr>
                  </a:solidFill>
                  <a:latin typeface="Calibri" panose="020F0502020204030204" pitchFamily="34" charset="0"/>
                  <a:ea typeface="SimSun" panose="02010600030101010101" pitchFamily="2" charset="-122"/>
                  <a:cs typeface="Calibri" panose="020F0502020204030204" pitchFamily="34" charset="0"/>
                </a:rPr>
                <a:t>Οικονομική ενίσχυση των μελών του ακαδημαϊκού προσωπικού, που λαμβάνουν μέρος στα προγράμματα κινητικότητας</a:t>
              </a:r>
              <a:endParaRPr lang="el-GR" sz="15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pPr marL="0" marR="0" lvl="1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Char char="••"/>
                <a:tabLst/>
                <a:defRPr/>
              </a:pPr>
              <a:r>
                <a:rPr lang="el-GR" sz="1500" i="0" kern="1200" dirty="0" smtClean="0">
                  <a:solidFill>
                    <a:schemeClr val="accent2">
                      <a:lumMod val="50000"/>
                    </a:schemeClr>
                  </a:solidFill>
                </a:rPr>
                <a:t>Υπάρχουν βραβεία διδασκαλίας</a:t>
              </a:r>
            </a:p>
            <a:p>
              <a:pPr marL="0" marR="0" lvl="1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Char char="••"/>
                <a:tabLst/>
                <a:defRPr/>
              </a:pPr>
              <a:r>
                <a:rPr lang="el-GR" sz="1500" kern="1200" dirty="0" smtClean="0">
                  <a:solidFill>
                    <a:schemeClr val="accent2">
                      <a:lumMod val="50000"/>
                    </a:schemeClr>
                  </a:solidFill>
                </a:rPr>
                <a:t>Αναφορά σε πιθανές περιοχές αδυναμίας και μελλοντικών ενεργειών για απάλειψη αυτών</a:t>
              </a:r>
              <a:endParaRPr lang="el-GR" sz="1500" kern="1200" dirty="0">
                <a:solidFill>
                  <a:schemeClr val="accent2">
                    <a:lumMod val="50000"/>
                  </a:schemeClr>
                </a:solidFill>
              </a:endParaRPr>
            </a:p>
          </p:txBody>
        </p:sp>
      </p:grpSp>
      <p:pic>
        <p:nvPicPr>
          <p:cNvPr id="8" name="Εικόνα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877900" cy="9754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202223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περιεχομένου 2"/>
          <p:cNvSpPr txBox="1">
            <a:spLocks/>
          </p:cNvSpPr>
          <p:nvPr/>
        </p:nvSpPr>
        <p:spPr>
          <a:xfrm>
            <a:off x="748146" y="1496291"/>
            <a:ext cx="11007170" cy="472102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l-GR" sz="1400" dirty="0" smtClean="0"/>
          </a:p>
          <a:p>
            <a:r>
              <a:rPr lang="el-GR" sz="1400" dirty="0" smtClean="0">
                <a:solidFill>
                  <a:schemeClr val="accent5">
                    <a:lumMod val="75000"/>
                  </a:schemeClr>
                </a:solidFill>
              </a:rPr>
              <a:t>Ικανοποίηση από το ΠΜΣ, Πως τους βοήθησε γενικά στην εξέλιξή τους;</a:t>
            </a:r>
          </a:p>
          <a:p>
            <a:r>
              <a:rPr lang="el-GR" sz="1400" dirty="0" smtClean="0">
                <a:solidFill>
                  <a:schemeClr val="accent5">
                    <a:lumMod val="75000"/>
                  </a:schemeClr>
                </a:solidFill>
              </a:rPr>
              <a:t>Με ποιο τρόπο/διαδικασία τους επέλεξαν. Πόσα  άτομα ήταν στην Επιτροπή επιλογής</a:t>
            </a:r>
          </a:p>
          <a:p>
            <a:r>
              <a:rPr lang="el-GR" sz="1400" dirty="0" smtClean="0">
                <a:solidFill>
                  <a:schemeClr val="accent5">
                    <a:lumMod val="75000"/>
                  </a:schemeClr>
                </a:solidFill>
              </a:rPr>
              <a:t>Αν υπήρχε αλληλεπίδραση στη διδασκαλία, Ποιοι και πόσοι τρόποι εξέτασης υπάρχουν, Με ποια διαδικασία παρουσίασαν τη διπλωματική τους εργασία</a:t>
            </a:r>
          </a:p>
          <a:p>
            <a:r>
              <a:rPr lang="el-GR" sz="1400" dirty="0" smtClean="0">
                <a:solidFill>
                  <a:schemeClr val="accent5">
                    <a:lumMod val="75000"/>
                  </a:schemeClr>
                </a:solidFill>
              </a:rPr>
              <a:t>Εάν είχαν επαφή με τα εργαστήρια, και αν υπήρχε κάποιο πρακτικό κομμάτι κατά τη διάρκεια της εκπαίδευσής</a:t>
            </a:r>
          </a:p>
          <a:p>
            <a:r>
              <a:rPr lang="el-GR" sz="1400" dirty="0" smtClean="0">
                <a:solidFill>
                  <a:schemeClr val="accent5">
                    <a:lumMod val="75000"/>
                  </a:schemeClr>
                </a:solidFill>
              </a:rPr>
              <a:t>Αν γίνονται οι αξιολογήσεις στα μαθήματα και αν Συμμετέχουν στις αξιολογήσεις </a:t>
            </a:r>
          </a:p>
          <a:p>
            <a:r>
              <a:rPr lang="el-GR" sz="1400" dirty="0" smtClean="0">
                <a:solidFill>
                  <a:schemeClr val="accent5">
                    <a:lumMod val="75000"/>
                  </a:schemeClr>
                </a:solidFill>
              </a:rPr>
              <a:t>Εάν γνωρίζουν για τις ευκαιρίες κινητικότητας </a:t>
            </a:r>
            <a:r>
              <a:rPr lang="el-GR" sz="1400" dirty="0" err="1" smtClean="0">
                <a:solidFill>
                  <a:schemeClr val="accent5">
                    <a:lumMod val="75000"/>
                  </a:schemeClr>
                </a:solidFill>
              </a:rPr>
              <a:t>Erasmus</a:t>
            </a:r>
            <a:r>
              <a:rPr lang="el-GR" sz="1400" dirty="0" smtClean="0">
                <a:solidFill>
                  <a:schemeClr val="accent5">
                    <a:lumMod val="75000"/>
                  </a:schemeClr>
                </a:solidFill>
              </a:rPr>
              <a:t> και γιατί δε θέλησαν να μετακινηθούν</a:t>
            </a:r>
          </a:p>
          <a:p>
            <a:r>
              <a:rPr lang="el-GR" sz="1400" dirty="0" smtClean="0">
                <a:solidFill>
                  <a:schemeClr val="accent5">
                    <a:lumMod val="75000"/>
                  </a:schemeClr>
                </a:solidFill>
              </a:rPr>
              <a:t> Ποια η στρατηγική της έρευνας στο ΠΜΣ και αν την γνωρίζουν</a:t>
            </a:r>
          </a:p>
          <a:p>
            <a:r>
              <a:rPr lang="el-GR" sz="1400" dirty="0" smtClean="0">
                <a:solidFill>
                  <a:schemeClr val="accent5">
                    <a:lumMod val="75000"/>
                  </a:schemeClr>
                </a:solidFill>
              </a:rPr>
              <a:t>Πως ήταν η συνύπαρξή τους με συμφοιτητές άλλων ειδικοτήτων</a:t>
            </a:r>
          </a:p>
          <a:p>
            <a:r>
              <a:rPr lang="el-GR" sz="1400" dirty="0" smtClean="0">
                <a:solidFill>
                  <a:schemeClr val="accent5">
                    <a:lumMod val="75000"/>
                  </a:schemeClr>
                </a:solidFill>
              </a:rPr>
              <a:t>Τι θα πρότειναν για να βελτιωθεί έτι περαιτέρω το ΠΜΣ</a:t>
            </a:r>
          </a:p>
          <a:p>
            <a:r>
              <a:rPr lang="el-GR" sz="1400" dirty="0" smtClean="0">
                <a:solidFill>
                  <a:schemeClr val="accent5">
                    <a:lumMod val="75000"/>
                  </a:schemeClr>
                </a:solidFill>
              </a:rPr>
              <a:t>Τι μπορούν να συμπεράνουν από τη σύγκριση με άλλα ΠΜΣ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l-GR" sz="1400" dirty="0" smtClean="0">
                <a:solidFill>
                  <a:schemeClr val="accent5">
                    <a:lumMod val="75000"/>
                  </a:schemeClr>
                </a:solidFill>
              </a:rPr>
              <a:t> 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l-GR" sz="1400" dirty="0"/>
          </a:p>
        </p:txBody>
      </p:sp>
      <p:sp>
        <p:nvSpPr>
          <p:cNvPr id="4" name="Ορθογώνιο 3"/>
          <p:cNvSpPr/>
          <p:nvPr/>
        </p:nvSpPr>
        <p:spPr>
          <a:xfrm>
            <a:off x="1417834" y="266008"/>
            <a:ext cx="8324683" cy="7745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914400">
              <a:lnSpc>
                <a:spcPct val="90000"/>
              </a:lnSpc>
              <a:spcBef>
                <a:spcPts val="1000"/>
              </a:spcBef>
            </a:pPr>
            <a:r>
              <a:rPr lang="el-GR" sz="2000" b="1" dirty="0">
                <a:solidFill>
                  <a:schemeClr val="accent5">
                    <a:lumMod val="75000"/>
                  </a:schemeClr>
                </a:solidFill>
              </a:rPr>
              <a:t>4η συνάντηση : Μεταπτυχιακοί φοιτητές που παρακολουθούν το ΠΜΣ</a:t>
            </a:r>
          </a:p>
          <a:p>
            <a:pPr defTabSz="914400">
              <a:lnSpc>
                <a:spcPct val="90000"/>
              </a:lnSpc>
              <a:spcBef>
                <a:spcPts val="1000"/>
              </a:spcBef>
            </a:pPr>
            <a:endParaRPr lang="el-GR" sz="2000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pic>
        <p:nvPicPr>
          <p:cNvPr id="5" name="Εικόνα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6087" y="664545"/>
            <a:ext cx="6135618" cy="726428"/>
          </a:xfrm>
          <a:prstGeom prst="rect">
            <a:avLst/>
          </a:prstGeom>
        </p:spPr>
      </p:pic>
      <p:pic>
        <p:nvPicPr>
          <p:cNvPr id="6" name="Εικόνα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580" y="71505"/>
            <a:ext cx="872166" cy="9690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447623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Ορθογώνιο 1"/>
          <p:cNvSpPr/>
          <p:nvPr/>
        </p:nvSpPr>
        <p:spPr>
          <a:xfrm>
            <a:off x="822960" y="266008"/>
            <a:ext cx="8919557" cy="7745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914400">
              <a:lnSpc>
                <a:spcPct val="90000"/>
              </a:lnSpc>
              <a:spcBef>
                <a:spcPts val="1000"/>
              </a:spcBef>
            </a:pPr>
            <a:r>
              <a:rPr lang="el-GR" sz="2000" b="1" dirty="0" smtClean="0">
                <a:solidFill>
                  <a:schemeClr val="accent6">
                    <a:lumMod val="75000"/>
                  </a:schemeClr>
                </a:solidFill>
              </a:rPr>
              <a:t>5η </a:t>
            </a:r>
            <a:r>
              <a:rPr lang="el-GR" sz="2000" b="1" dirty="0">
                <a:solidFill>
                  <a:schemeClr val="accent6">
                    <a:lumMod val="75000"/>
                  </a:schemeClr>
                </a:solidFill>
              </a:rPr>
              <a:t>συνάντηση : </a:t>
            </a:r>
            <a:r>
              <a:rPr lang="el-GR" sz="2000" b="1" dirty="0" smtClean="0">
                <a:solidFill>
                  <a:schemeClr val="accent6">
                    <a:lumMod val="75000"/>
                  </a:schemeClr>
                </a:solidFill>
              </a:rPr>
              <a:t>Απόφοιτοι του </a:t>
            </a:r>
            <a:r>
              <a:rPr lang="el-GR" sz="2000" b="1" dirty="0">
                <a:solidFill>
                  <a:schemeClr val="accent6">
                    <a:lumMod val="75000"/>
                  </a:schemeClr>
                </a:solidFill>
              </a:rPr>
              <a:t>ΠΜΣ</a:t>
            </a:r>
          </a:p>
          <a:p>
            <a:pPr defTabSz="914400">
              <a:lnSpc>
                <a:spcPct val="90000"/>
              </a:lnSpc>
              <a:spcBef>
                <a:spcPts val="1000"/>
              </a:spcBef>
            </a:pPr>
            <a:endParaRPr lang="el-GR" sz="2000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6" name="Θέση περιεχομένου 2"/>
          <p:cNvSpPr txBox="1">
            <a:spLocks/>
          </p:cNvSpPr>
          <p:nvPr/>
        </p:nvSpPr>
        <p:spPr>
          <a:xfrm>
            <a:off x="606175" y="1735968"/>
            <a:ext cx="9606337" cy="393507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l-GR" sz="1400" dirty="0" smtClean="0"/>
          </a:p>
          <a:p>
            <a:r>
              <a:rPr lang="el-GR" sz="1900" dirty="0" smtClean="0">
                <a:solidFill>
                  <a:schemeClr val="accent6">
                    <a:lumMod val="75000"/>
                  </a:schemeClr>
                </a:solidFill>
              </a:rPr>
              <a:t>Ικανοποίηση από το ΠΜΣ, </a:t>
            </a:r>
          </a:p>
          <a:p>
            <a:r>
              <a:rPr lang="el-GR" sz="1900" dirty="0" smtClean="0">
                <a:solidFill>
                  <a:schemeClr val="accent6">
                    <a:lumMod val="75000"/>
                  </a:schemeClr>
                </a:solidFill>
              </a:rPr>
              <a:t>Πως τους βοήθησε γενικά στην εξέλιξή τους;</a:t>
            </a:r>
          </a:p>
          <a:p>
            <a:r>
              <a:rPr lang="el-GR" sz="1900" dirty="0" smtClean="0">
                <a:solidFill>
                  <a:schemeClr val="accent6">
                    <a:lumMod val="75000"/>
                  </a:schemeClr>
                </a:solidFill>
              </a:rPr>
              <a:t>Αν </a:t>
            </a:r>
            <a:r>
              <a:rPr lang="el-GR" sz="1900" dirty="0">
                <a:solidFill>
                  <a:schemeClr val="accent6">
                    <a:lumMod val="75000"/>
                  </a:schemeClr>
                </a:solidFill>
              </a:rPr>
              <a:t>εκμεταλλεύτηκαν την ευκαιρία για </a:t>
            </a:r>
            <a:r>
              <a:rPr lang="el-GR" sz="1900" dirty="0" smtClean="0">
                <a:solidFill>
                  <a:schemeClr val="accent6">
                    <a:lumMod val="75000"/>
                  </a:schemeClr>
                </a:solidFill>
              </a:rPr>
              <a:t>κινητικότητα</a:t>
            </a:r>
          </a:p>
          <a:p>
            <a:r>
              <a:rPr lang="el-GR" sz="1900" dirty="0" smtClean="0">
                <a:solidFill>
                  <a:schemeClr val="accent6">
                    <a:lumMod val="75000"/>
                  </a:schemeClr>
                </a:solidFill>
              </a:rPr>
              <a:t>Τι θα πρότειναν για να βελτιωθεί έτι περαιτέρω το ΠΜΣ</a:t>
            </a:r>
          </a:p>
          <a:p>
            <a:r>
              <a:rPr lang="el-GR" sz="1900" dirty="0" smtClean="0">
                <a:solidFill>
                  <a:schemeClr val="accent6">
                    <a:lumMod val="75000"/>
                  </a:schemeClr>
                </a:solidFill>
              </a:rPr>
              <a:t>Τι μπορούν να συμπεράνουν από τη σύγκριση με άλλα ΠΜΣ</a:t>
            </a:r>
          </a:p>
          <a:p>
            <a:r>
              <a:rPr lang="el-GR" sz="1900" dirty="0" smtClean="0">
                <a:solidFill>
                  <a:schemeClr val="accent6">
                    <a:lumMod val="75000"/>
                  </a:schemeClr>
                </a:solidFill>
              </a:rPr>
              <a:t>Το ΠΜΣ συνάδει με τις ανάγκες της αγοράς </a:t>
            </a:r>
          </a:p>
          <a:p>
            <a:r>
              <a:rPr lang="el-GR" sz="1900" dirty="0" smtClean="0">
                <a:solidFill>
                  <a:schemeClr val="accent6">
                    <a:lumMod val="75000"/>
                  </a:schemeClr>
                </a:solidFill>
              </a:rPr>
              <a:t>Η γνώση που αποκτήθηκε ικανοποιεί τις απαιτήσεις στη δουλειά 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l-GR" sz="1900" dirty="0" smtClean="0">
                <a:solidFill>
                  <a:schemeClr val="accent6">
                    <a:lumMod val="75000"/>
                  </a:schemeClr>
                </a:solidFill>
              </a:rPr>
              <a:t> 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l-GR" sz="1400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7" name="Δεξί βέλος 6"/>
          <p:cNvSpPr/>
          <p:nvPr/>
        </p:nvSpPr>
        <p:spPr>
          <a:xfrm>
            <a:off x="877900" y="800020"/>
            <a:ext cx="6827718" cy="739930"/>
          </a:xfrm>
          <a:prstGeom prst="rightArrow">
            <a:avLst>
              <a:gd name="adj1" fmla="val 60000"/>
              <a:gd name="adj2" fmla="val 50000"/>
            </a:avLst>
          </a:prstGeom>
          <a:solidFill>
            <a:schemeClr val="accent2">
              <a:lumMod val="20000"/>
              <a:lumOff val="80000"/>
            </a:schemeClr>
          </a:solidFill>
        </p:spPr>
        <p:style>
          <a:lnRef idx="0">
            <a:schemeClr val="accent1">
              <a:tint val="60000"/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6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el-GR" dirty="0" smtClean="0">
                <a:ln w="0"/>
                <a:solidFill>
                  <a:schemeClr val="accent6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Σημεία που εστιάζει η Επιτροπή πιστοποίησης</a:t>
            </a:r>
            <a:endParaRPr lang="el-GR" dirty="0">
              <a:solidFill>
                <a:schemeClr val="accent6">
                  <a:lumMod val="75000"/>
                </a:schemeClr>
              </a:solidFill>
            </a:endParaRPr>
          </a:p>
        </p:txBody>
      </p:sp>
      <p:pic>
        <p:nvPicPr>
          <p:cNvPr id="8" name="Εικόνα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7499"/>
            <a:ext cx="877900" cy="9754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928370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Ορθογώνιο 1"/>
          <p:cNvSpPr/>
          <p:nvPr/>
        </p:nvSpPr>
        <p:spPr>
          <a:xfrm>
            <a:off x="1356189" y="266008"/>
            <a:ext cx="8386328" cy="11131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l-GR" sz="2000" b="1" dirty="0" smtClean="0">
                <a:solidFill>
                  <a:schemeClr val="bg2">
                    <a:lumMod val="50000"/>
                  </a:schemeClr>
                </a:solidFill>
              </a:rPr>
              <a:t>6η </a:t>
            </a:r>
            <a:r>
              <a:rPr lang="el-GR" sz="2000" b="1" dirty="0">
                <a:solidFill>
                  <a:schemeClr val="bg2">
                    <a:lumMod val="50000"/>
                  </a:schemeClr>
                </a:solidFill>
              </a:rPr>
              <a:t>συνάντηση : Δημόσιοι , ιδιωτικοί φορείς (</a:t>
            </a:r>
            <a:r>
              <a:rPr lang="el-GR" sz="2000" b="1" dirty="0" err="1">
                <a:solidFill>
                  <a:schemeClr val="bg2">
                    <a:lumMod val="50000"/>
                  </a:schemeClr>
                </a:solidFill>
              </a:rPr>
              <a:t>stake</a:t>
            </a:r>
            <a:r>
              <a:rPr lang="el-GR" sz="2000" b="1" dirty="0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el-GR" sz="2000" b="1" dirty="0" err="1">
                <a:solidFill>
                  <a:schemeClr val="bg2">
                    <a:lumMod val="50000"/>
                  </a:schemeClr>
                </a:solidFill>
              </a:rPr>
              <a:t>holders</a:t>
            </a:r>
            <a:r>
              <a:rPr lang="el-GR" sz="2000" b="1" dirty="0">
                <a:solidFill>
                  <a:schemeClr val="bg2">
                    <a:lumMod val="50000"/>
                  </a:schemeClr>
                </a:solidFill>
              </a:rPr>
              <a:t>) που συνεργάζεται το ΠΜΣ ή έχουν δεχτεί αποφοίτους του ΠΜΣ</a:t>
            </a:r>
          </a:p>
          <a:p>
            <a:pPr defTabSz="914400">
              <a:lnSpc>
                <a:spcPct val="90000"/>
              </a:lnSpc>
              <a:spcBef>
                <a:spcPts val="1000"/>
              </a:spcBef>
            </a:pPr>
            <a:endParaRPr lang="el-GR" sz="2000" b="1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5" name="Θέση περιεχομένου 2"/>
          <p:cNvSpPr txBox="1">
            <a:spLocks/>
          </p:cNvSpPr>
          <p:nvPr/>
        </p:nvSpPr>
        <p:spPr>
          <a:xfrm>
            <a:off x="626725" y="2314043"/>
            <a:ext cx="10017302" cy="397412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l-GR" sz="1400" dirty="0" smtClean="0"/>
          </a:p>
          <a:p>
            <a:r>
              <a:rPr lang="el-GR" sz="1900" dirty="0" smtClean="0">
                <a:solidFill>
                  <a:schemeClr val="bg2">
                    <a:lumMod val="50000"/>
                  </a:schemeClr>
                </a:solidFill>
              </a:rPr>
              <a:t>Τι </a:t>
            </a:r>
            <a:r>
              <a:rPr lang="el-GR" sz="1900" dirty="0">
                <a:solidFill>
                  <a:schemeClr val="bg2">
                    <a:lumMod val="50000"/>
                  </a:schemeClr>
                </a:solidFill>
              </a:rPr>
              <a:t>είδους συνεργασία έχουν με το ΠΜΣ</a:t>
            </a:r>
          </a:p>
          <a:p>
            <a:r>
              <a:rPr lang="el-GR" sz="1900" dirty="0" smtClean="0">
                <a:solidFill>
                  <a:schemeClr val="bg2">
                    <a:lumMod val="50000"/>
                  </a:schemeClr>
                </a:solidFill>
              </a:rPr>
              <a:t>Αν </a:t>
            </a:r>
            <a:r>
              <a:rPr lang="el-GR" sz="1900" dirty="0">
                <a:solidFill>
                  <a:schemeClr val="bg2">
                    <a:lumMod val="50000"/>
                  </a:schemeClr>
                </a:solidFill>
              </a:rPr>
              <a:t>συμμετέχουν στην αναμόρφωση του προγράμματος σπουδών </a:t>
            </a:r>
          </a:p>
          <a:p>
            <a:r>
              <a:rPr lang="el-GR" sz="1900" dirty="0" smtClean="0">
                <a:solidFill>
                  <a:schemeClr val="bg2">
                    <a:lumMod val="50000"/>
                  </a:schemeClr>
                </a:solidFill>
              </a:rPr>
              <a:t>Αν </a:t>
            </a:r>
            <a:r>
              <a:rPr lang="el-GR" sz="1900" dirty="0">
                <a:solidFill>
                  <a:schemeClr val="bg2">
                    <a:lumMod val="50000"/>
                  </a:schemeClr>
                </a:solidFill>
              </a:rPr>
              <a:t>συμπληρώνουν ερωτηματολόγιο ικανοποίησης για τη </a:t>
            </a:r>
            <a:r>
              <a:rPr lang="el-GR" sz="1900" dirty="0" smtClean="0">
                <a:solidFill>
                  <a:schemeClr val="bg2">
                    <a:lumMod val="50000"/>
                  </a:schemeClr>
                </a:solidFill>
              </a:rPr>
              <a:t>συνεργασία τους</a:t>
            </a:r>
            <a:endParaRPr lang="el-GR" sz="1900" dirty="0">
              <a:solidFill>
                <a:schemeClr val="bg2">
                  <a:lumMod val="50000"/>
                </a:schemeClr>
              </a:solidFill>
            </a:endParaRPr>
          </a:p>
          <a:p>
            <a:r>
              <a:rPr lang="el-GR" sz="1900" dirty="0" smtClean="0">
                <a:solidFill>
                  <a:schemeClr val="bg2">
                    <a:lumMod val="50000"/>
                  </a:schemeClr>
                </a:solidFill>
              </a:rPr>
              <a:t>Αν το ΠΜΣ συνάδει με τις ανάγκες της αγοράς </a:t>
            </a:r>
          </a:p>
          <a:p>
            <a:r>
              <a:rPr lang="el-GR" sz="1900" dirty="0" smtClean="0">
                <a:solidFill>
                  <a:schemeClr val="bg2">
                    <a:lumMod val="50000"/>
                  </a:schemeClr>
                </a:solidFill>
              </a:rPr>
              <a:t>Αν η γνώση που αποκτήθηκε από το ΠΜΣ ικανοποιεί τις απαιτήσεις στη δουλειά τους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l-GR" sz="1900" dirty="0" smtClean="0">
                <a:solidFill>
                  <a:schemeClr val="bg2">
                    <a:lumMod val="50000"/>
                  </a:schemeClr>
                </a:solidFill>
              </a:rPr>
              <a:t> 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l-GR" sz="1400" dirty="0"/>
          </a:p>
        </p:txBody>
      </p:sp>
      <p:sp>
        <p:nvSpPr>
          <p:cNvPr id="6" name="Δεξί βέλος 5"/>
          <p:cNvSpPr/>
          <p:nvPr/>
        </p:nvSpPr>
        <p:spPr>
          <a:xfrm>
            <a:off x="822960" y="1190438"/>
            <a:ext cx="6226233" cy="739930"/>
          </a:xfrm>
          <a:prstGeom prst="rightArrow">
            <a:avLst>
              <a:gd name="adj1" fmla="val 60000"/>
              <a:gd name="adj2" fmla="val 50000"/>
            </a:avLst>
          </a:prstGeom>
          <a:solidFill>
            <a:schemeClr val="accent2">
              <a:lumMod val="20000"/>
              <a:lumOff val="80000"/>
            </a:schemeClr>
          </a:solidFill>
        </p:spPr>
        <p:style>
          <a:lnRef idx="0">
            <a:schemeClr val="accent1">
              <a:tint val="60000"/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6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el-GR" dirty="0" smtClean="0">
                <a:ln w="0"/>
                <a:solidFill>
                  <a:schemeClr val="bg2">
                    <a:lumMod val="50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Σημεία που εστιάζει η Επιτροπή πιστοποίησης</a:t>
            </a:r>
            <a:endParaRPr lang="el-GR" dirty="0">
              <a:solidFill>
                <a:schemeClr val="bg2">
                  <a:lumMod val="50000"/>
                </a:schemeClr>
              </a:solidFill>
            </a:endParaRPr>
          </a:p>
        </p:txBody>
      </p:sp>
      <p:pic>
        <p:nvPicPr>
          <p:cNvPr id="7" name="Εικόνα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098" y="23155"/>
            <a:ext cx="877900" cy="9754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231771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Στρογγυλεμένο ορθογώνιο 4"/>
          <p:cNvSpPr txBox="1"/>
          <p:nvPr/>
        </p:nvSpPr>
        <p:spPr>
          <a:xfrm>
            <a:off x="1254740" y="393115"/>
            <a:ext cx="9605043" cy="75759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76200" tIns="38100" rIns="76200" bIns="38100" numCol="1" spcCol="1270" anchor="ctr" anchorCtr="0">
            <a:noAutofit/>
          </a:bodyPr>
          <a:lstStyle/>
          <a:p>
            <a:pPr lvl="0" algn="ctr" defTabSz="889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Font typeface="Arial" panose="020B0604020202020204" pitchFamily="34" charset="0"/>
              <a:buNone/>
            </a:pPr>
            <a:endParaRPr lang="el-GR" sz="2000" b="1" kern="1200" dirty="0" smtClean="0">
              <a:solidFill>
                <a:schemeClr val="tx1"/>
              </a:solidFill>
              <a:latin typeface="Calibri" panose="020F0502020204030204"/>
              <a:ea typeface="+mn-ea"/>
              <a:cs typeface="+mn-cs"/>
            </a:endParaRPr>
          </a:p>
          <a:p>
            <a:pPr lvl="0" defTabSz="889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Font typeface="Arial" panose="020B0604020202020204" pitchFamily="34" charset="0"/>
              <a:buNone/>
            </a:pPr>
            <a:endParaRPr lang="el-GR" b="1" dirty="0" smtClean="0">
              <a:solidFill>
                <a:schemeClr val="tx1"/>
              </a:solidFill>
            </a:endParaRPr>
          </a:p>
          <a:p>
            <a:pPr lvl="0" defTabSz="889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Font typeface="Arial" panose="020B0604020202020204" pitchFamily="34" charset="0"/>
              <a:buNone/>
            </a:pPr>
            <a:endParaRPr lang="el-GR" b="1" dirty="0">
              <a:solidFill>
                <a:schemeClr val="tx1"/>
              </a:solidFill>
            </a:endParaRPr>
          </a:p>
          <a:p>
            <a:pPr defTabSz="889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l-GR" b="1" dirty="0" smtClean="0">
                <a:solidFill>
                  <a:schemeClr val="accent2">
                    <a:lumMod val="75000"/>
                  </a:schemeClr>
                </a:solidFill>
              </a:rPr>
              <a:t>7</a:t>
            </a:r>
            <a:r>
              <a:rPr lang="el-GR" b="1" baseline="30000" dirty="0" smtClean="0">
                <a:solidFill>
                  <a:schemeClr val="accent2">
                    <a:lumMod val="75000"/>
                  </a:schemeClr>
                </a:solidFill>
              </a:rPr>
              <a:t>η</a:t>
            </a:r>
            <a:r>
              <a:rPr lang="el-GR" b="1" dirty="0" smtClean="0">
                <a:solidFill>
                  <a:schemeClr val="accent2">
                    <a:lumMod val="75000"/>
                  </a:schemeClr>
                </a:solidFill>
              </a:rPr>
              <a:t> : Καταληκτική συνάντηση </a:t>
            </a:r>
            <a:r>
              <a:rPr lang="el-GR" b="1" i="1" dirty="0">
                <a:solidFill>
                  <a:schemeClr val="accent2">
                    <a:lumMod val="75000"/>
                  </a:schemeClr>
                </a:solidFill>
              </a:rPr>
              <a:t>Πρόεδρο Τμήματος, </a:t>
            </a:r>
            <a:r>
              <a:rPr lang="el-GR" b="1" i="1" dirty="0" smtClean="0">
                <a:solidFill>
                  <a:schemeClr val="accent2">
                    <a:lumMod val="75000"/>
                  </a:schemeClr>
                </a:solidFill>
              </a:rPr>
              <a:t>Διευθυντή ΠΜΣ</a:t>
            </a:r>
            <a:r>
              <a:rPr lang="el-GR" b="1" i="1" dirty="0">
                <a:solidFill>
                  <a:schemeClr val="accent2">
                    <a:lumMod val="75000"/>
                  </a:schemeClr>
                </a:solidFill>
              </a:rPr>
              <a:t>, εκπρόσωπο ΟΜΕΑ, εκπρόσωπο Συντονιστικής Επιτροπής, ΜΟΔΙΠ</a:t>
            </a:r>
            <a:endParaRPr lang="el-GR" sz="2800" dirty="0">
              <a:solidFill>
                <a:schemeClr val="accent2">
                  <a:lumMod val="75000"/>
                </a:schemeClr>
              </a:solidFill>
            </a:endParaRPr>
          </a:p>
          <a:p>
            <a:pPr lvl="0" defTabSz="889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Font typeface="Arial" panose="020B0604020202020204" pitchFamily="34" charset="0"/>
              <a:buNone/>
            </a:pPr>
            <a:endParaRPr lang="el-GR" b="1" dirty="0" smtClean="0">
              <a:solidFill>
                <a:schemeClr val="tx1"/>
              </a:solidFill>
            </a:endParaRPr>
          </a:p>
          <a:p>
            <a:pPr lvl="0" defTabSz="889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Font typeface="Arial" panose="020B0604020202020204" pitchFamily="34" charset="0"/>
              <a:buNone/>
            </a:pPr>
            <a:endParaRPr lang="el-GR" b="1" dirty="0" smtClean="0">
              <a:solidFill>
                <a:schemeClr val="tx1"/>
              </a:solidFill>
            </a:endParaRPr>
          </a:p>
          <a:p>
            <a:pPr lvl="0" defTabSz="889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Font typeface="Arial" panose="020B0604020202020204" pitchFamily="34" charset="0"/>
              <a:buNone/>
            </a:pPr>
            <a:endParaRPr lang="el-GR" sz="1600" b="1" kern="1200" dirty="0" smtClean="0">
              <a:solidFill>
                <a:schemeClr val="tx1"/>
              </a:solidFill>
              <a:latin typeface="Calibri" panose="020F0502020204030204"/>
            </a:endParaRPr>
          </a:p>
          <a:p>
            <a:pPr lvl="0" algn="ctr" defTabSz="889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Font typeface="Arial" panose="020B0604020202020204" pitchFamily="34" charset="0"/>
              <a:buNone/>
            </a:pPr>
            <a:endParaRPr lang="el-GR" sz="2000" kern="1200" dirty="0">
              <a:solidFill>
                <a:schemeClr val="tx1"/>
              </a:solidFill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Θέση περιεχομένου 2"/>
          <p:cNvSpPr txBox="1">
            <a:spLocks/>
          </p:cNvSpPr>
          <p:nvPr/>
        </p:nvSpPr>
        <p:spPr>
          <a:xfrm>
            <a:off x="698643" y="1556238"/>
            <a:ext cx="9808165" cy="391257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l-GR" sz="1400" dirty="0" smtClean="0"/>
          </a:p>
          <a:p>
            <a:r>
              <a:rPr lang="el-GR" sz="1900" dirty="0" smtClean="0">
                <a:solidFill>
                  <a:schemeClr val="accent2">
                    <a:lumMod val="75000"/>
                  </a:schemeClr>
                </a:solidFill>
              </a:rPr>
              <a:t>Η επιτροπή πιστοποίησης εκθέτει την πρώτη άποψη και εκτίμηση της από όλες τις συναντήσεις </a:t>
            </a:r>
          </a:p>
          <a:p>
            <a:r>
              <a:rPr lang="el-GR" sz="1900" dirty="0" smtClean="0">
                <a:solidFill>
                  <a:schemeClr val="accent2">
                    <a:lumMod val="75000"/>
                  </a:schemeClr>
                </a:solidFill>
              </a:rPr>
              <a:t>Θετικά συμπεράσματα</a:t>
            </a:r>
          </a:p>
          <a:p>
            <a:r>
              <a:rPr lang="el-GR" sz="1900" dirty="0" smtClean="0">
                <a:solidFill>
                  <a:schemeClr val="accent2">
                    <a:lumMod val="75000"/>
                  </a:schemeClr>
                </a:solidFill>
              </a:rPr>
              <a:t>Παρατηρήσεις</a:t>
            </a:r>
          </a:p>
          <a:p>
            <a:r>
              <a:rPr lang="el-GR" sz="1900" dirty="0" smtClean="0">
                <a:solidFill>
                  <a:schemeClr val="accent2">
                    <a:lumMod val="75000"/>
                  </a:schemeClr>
                </a:solidFill>
              </a:rPr>
              <a:t>Συστάσεις/προτάσεις</a:t>
            </a:r>
          </a:p>
          <a:p>
            <a:r>
              <a:rPr lang="el-GR" sz="1900" dirty="0" smtClean="0">
                <a:solidFill>
                  <a:schemeClr val="accent2">
                    <a:lumMod val="75000"/>
                  </a:schemeClr>
                </a:solidFill>
              </a:rPr>
              <a:t>Διευκρινίσεις</a:t>
            </a:r>
          </a:p>
          <a:p>
            <a:r>
              <a:rPr lang="el-GR" sz="1900" dirty="0" smtClean="0">
                <a:solidFill>
                  <a:schemeClr val="accent2">
                    <a:lumMod val="75000"/>
                  </a:schemeClr>
                </a:solidFill>
              </a:rPr>
              <a:t>Κλείσιμο της τελικής συνάντησης από Αντιπρύτανη και Πρόεδρο της ΜΟΔΙΠ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l-GR" sz="1900" dirty="0" smtClean="0"/>
              <a:t> 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l-GR" sz="1400" dirty="0"/>
          </a:p>
        </p:txBody>
      </p:sp>
      <p:pic>
        <p:nvPicPr>
          <p:cNvPr id="4" name="Εικόνα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553" y="284187"/>
            <a:ext cx="877900" cy="9754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054718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Θέση περιεχομένου 1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96539221"/>
              </p:ext>
            </p:extLst>
          </p:nvPr>
        </p:nvGraphicFramePr>
        <p:xfrm>
          <a:off x="635000" y="342900"/>
          <a:ext cx="10718800" cy="58340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4" name="Εικόνα 3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5450" y="515577"/>
            <a:ext cx="877900" cy="975445"/>
          </a:xfrm>
          <a:prstGeom prst="rect">
            <a:avLst/>
          </a:prstGeom>
        </p:spPr>
      </p:pic>
      <p:sp>
        <p:nvSpPr>
          <p:cNvPr id="5" name="Ορθογώνιο 4"/>
          <p:cNvSpPr/>
          <p:nvPr/>
        </p:nvSpPr>
        <p:spPr>
          <a:xfrm>
            <a:off x="8380668" y="433947"/>
            <a:ext cx="2469040" cy="211415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l-GR" sz="1400" dirty="0" smtClean="0">
                <a:solidFill>
                  <a:schemeClr val="tx1"/>
                </a:solidFill>
              </a:rPr>
              <a:t>Αιτήσεις φοιτητών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l-GR" sz="1400" dirty="0" smtClean="0">
                <a:solidFill>
                  <a:schemeClr val="tx1"/>
                </a:solidFill>
              </a:rPr>
              <a:t>Τελικός αριθμός εισακτέων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l-GR" sz="1400" dirty="0" smtClean="0">
                <a:solidFill>
                  <a:schemeClr val="tx1"/>
                </a:solidFill>
              </a:rPr>
              <a:t>Απόφοιτοι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l-GR" sz="1400" dirty="0" smtClean="0">
                <a:solidFill>
                  <a:schemeClr val="tx1"/>
                </a:solidFill>
              </a:rPr>
              <a:t>Αριθμός διπλωματικών με βαθμό  πάνω από 8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l-GR" sz="1400" dirty="0" smtClean="0">
                <a:solidFill>
                  <a:schemeClr val="tx1"/>
                </a:solidFill>
              </a:rPr>
              <a:t>Όποιο άλλο στατιστικό στοιχείο ζητηθεί</a:t>
            </a:r>
            <a:endParaRPr lang="el-GR" sz="1400" dirty="0">
              <a:solidFill>
                <a:schemeClr val="tx1"/>
              </a:solidFill>
            </a:endParaRPr>
          </a:p>
        </p:txBody>
      </p:sp>
      <p:sp>
        <p:nvSpPr>
          <p:cNvPr id="6" name="Ορθογώνιο 5"/>
          <p:cNvSpPr/>
          <p:nvPr/>
        </p:nvSpPr>
        <p:spPr>
          <a:xfrm>
            <a:off x="8570143" y="4000697"/>
            <a:ext cx="2547290" cy="1376737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l-GR" sz="1400" dirty="0" smtClean="0"/>
              <a:t>Με βαθμό</a:t>
            </a:r>
            <a:endParaRPr lang="el-GR" sz="1400" dirty="0" smtClean="0">
              <a:solidFill>
                <a:schemeClr val="tx1"/>
              </a:solidFill>
            </a:endParaRPr>
          </a:p>
          <a:p>
            <a:pPr marL="285750" lvl="0" indent="-285750">
              <a:buFont typeface="Arial" panose="020B0604020202020204" pitchFamily="34" charset="0"/>
              <a:buChar char="•"/>
            </a:pPr>
            <a:endParaRPr lang="el-GR" sz="1400" dirty="0">
              <a:solidFill>
                <a:schemeClr val="tx1"/>
              </a:solidFill>
            </a:endParaRPr>
          </a:p>
          <a:p>
            <a:pPr marL="285750" lvl="0" indent="-285750">
              <a:buFont typeface="Arial" panose="020B0604020202020204" pitchFamily="34" charset="0"/>
              <a:buChar char="•"/>
            </a:pPr>
            <a:endParaRPr lang="el-GR" sz="1400" dirty="0" smtClean="0">
              <a:solidFill>
                <a:schemeClr val="tx1"/>
              </a:solidFill>
            </a:endParaRPr>
          </a:p>
          <a:p>
            <a:pPr marL="285750" lvl="0" indent="-285750">
              <a:buFont typeface="Arial" panose="020B0604020202020204" pitchFamily="34" charset="0"/>
              <a:buChar char="•"/>
            </a:pPr>
            <a:endParaRPr lang="el-GR" sz="1400" dirty="0">
              <a:solidFill>
                <a:schemeClr val="tx1"/>
              </a:solidFill>
            </a:endParaRPr>
          </a:p>
          <a:p>
            <a:pPr marL="285750" lvl="0" indent="-285750">
              <a:buFont typeface="Arial" panose="020B0604020202020204" pitchFamily="34" charset="0"/>
              <a:buChar char="•"/>
            </a:pPr>
            <a:endParaRPr lang="el-GR" sz="1400" dirty="0" smtClean="0">
              <a:solidFill>
                <a:schemeClr val="tx1"/>
              </a:solidFill>
            </a:endParaRP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l-GR" sz="1400" dirty="0" smtClean="0">
                <a:solidFill>
                  <a:schemeClr val="tx1"/>
                </a:solidFill>
              </a:rPr>
              <a:t>Δείγματα διπλωματικών εργασιών (καλή, πολύ καλή, άριστη)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l-GR" sz="1400" dirty="0" smtClean="0">
                <a:solidFill>
                  <a:schemeClr val="tx1"/>
                </a:solidFill>
              </a:rPr>
              <a:t>Υλικό εξετάσεων (θέματα, γραπτά)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endParaRPr lang="el-GR" sz="1400" dirty="0" smtClean="0">
              <a:solidFill>
                <a:schemeClr val="tx1"/>
              </a:solidFill>
            </a:endParaRP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l-GR" sz="1400" dirty="0" smtClean="0"/>
              <a:t> </a:t>
            </a:r>
            <a:r>
              <a:rPr lang="el-GR" sz="1400" dirty="0"/>
              <a:t>πολύ καλή , μια καλή και μια με βαθμολογία πέντε)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l-GR" sz="1400" dirty="0"/>
              <a:t>θεμάτων εξετάσεων , 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l-GR" sz="1400" dirty="0"/>
              <a:t>υλικού από εξετάσεις φοιτητών</a:t>
            </a:r>
          </a:p>
        </p:txBody>
      </p:sp>
    </p:spTree>
    <p:extLst>
      <p:ext uri="{BB962C8B-B14F-4D97-AF65-F5344CB8AC3E}">
        <p14:creationId xmlns:p14="http://schemas.microsoft.com/office/powerpoint/2010/main" val="23781481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2005</TotalTime>
  <Words>1337</Words>
  <Application>Microsoft Office PowerPoint</Application>
  <PresentationFormat>Ευρεία οθόνη</PresentationFormat>
  <Paragraphs>184</Paragraphs>
  <Slides>12</Slides>
  <Notes>0</Notes>
  <HiddenSlides>0</HiddenSlides>
  <MMClips>0</MMClips>
  <ScaleCrop>false</ScaleCrop>
  <HeadingPairs>
    <vt:vector size="6" baseType="variant">
      <vt:variant>
        <vt:lpstr>Γραμματοσειρές που χρησιμοποιούνται</vt:lpstr>
      </vt:variant>
      <vt:variant>
        <vt:i4>7</vt:i4>
      </vt:variant>
      <vt:variant>
        <vt:lpstr>Θέμα</vt:lpstr>
      </vt:variant>
      <vt:variant>
        <vt:i4>1</vt:i4>
      </vt:variant>
      <vt:variant>
        <vt:lpstr>Τίτλοι διαφανειών</vt:lpstr>
      </vt:variant>
      <vt:variant>
        <vt:i4>12</vt:i4>
      </vt:variant>
    </vt:vector>
  </HeadingPairs>
  <TitlesOfParts>
    <vt:vector size="20" baseType="lpstr">
      <vt:lpstr>SimSun</vt:lpstr>
      <vt:lpstr>Arial</vt:lpstr>
      <vt:lpstr>Arial Black</vt:lpstr>
      <vt:lpstr>Calibri</vt:lpstr>
      <vt:lpstr>Calibri Light</vt:lpstr>
      <vt:lpstr>Century Gothic</vt:lpstr>
      <vt:lpstr>Wingdings</vt:lpstr>
      <vt:lpstr>Θέμα του Office</vt:lpstr>
      <vt:lpstr>ΜΟΝΑΔΑ ΔΙΑΣΦΑΛΙΣΗΣ ΠΟΙΟΤΗΤΑΣ ΠΑΝΕΠΙΣΤΗΜΙΟΥ ΘΕΣΣΑΛΙΑΣ</vt:lpstr>
      <vt:lpstr>     Διαδικτυακή διαδικασία πιστοποίησης ΠΜΣ</vt:lpstr>
      <vt:lpstr>Επιτροπή πιστοποίησης -  Πρόγραμμα πιστοποίησης</vt:lpstr>
      <vt:lpstr>Συναντήσεις Επιτροπής πιστοποίησης με επιμέρους ομάδες σύμφωνα με το πρόγραμμα</vt:lpstr>
      <vt:lpstr>Παρουσίαση του PowerPoint</vt:lpstr>
      <vt:lpstr>2η Συνάντηση 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ΜΟΝΑΔΑ ΔΙΑΣΦΑΛΙΣΗΣ ΠΟΙΟΤΗΤΑΣ ΠΑΝΕΠΙΣΤΗΜΙΟΥ ΘΕΣΣΑΛΙΑΣ</dc:title>
  <dc:creator>TSIRONI ELENI</dc:creator>
  <cp:lastModifiedBy>TSIRONI ELENI</cp:lastModifiedBy>
  <cp:revision>198</cp:revision>
  <cp:lastPrinted>2023-06-27T06:26:55Z</cp:lastPrinted>
  <dcterms:created xsi:type="dcterms:W3CDTF">2019-09-30T11:41:32Z</dcterms:created>
  <dcterms:modified xsi:type="dcterms:W3CDTF">2025-11-07T09:55:22Z</dcterms:modified>
</cp:coreProperties>
</file>